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72" r:id="rId14"/>
    <p:sldId id="266" r:id="rId15"/>
    <p:sldId id="267" r:id="rId16"/>
    <p:sldId id="268" r:id="rId17"/>
    <p:sldId id="265" r:id="rId18"/>
    <p:sldId id="269" r:id="rId19"/>
    <p:sldId id="270" r:id="rId20"/>
    <p:sldId id="271"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3923" autoAdjust="0"/>
  </p:normalViewPr>
  <p:slideViewPr>
    <p:cSldViewPr snapToGrid="0">
      <p:cViewPr varScale="1">
        <p:scale>
          <a:sx n="52" d="100"/>
          <a:sy n="52" d="100"/>
        </p:scale>
        <p:origin x="1099" y="53"/>
      </p:cViewPr>
      <p:guideLst/>
    </p:cSldViewPr>
  </p:slideViewPr>
  <p:notesTextViewPr>
    <p:cViewPr>
      <p:scale>
        <a:sx n="1" d="1"/>
        <a:sy n="1" d="1"/>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4E0FC98-3FEC-4B38-AED3-900616AC5964}" type="datetimeFigureOut">
              <a:rPr lang="en-CA" smtClean="0"/>
              <a:t>2025-06-23</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07C37BF-80BE-41DC-B093-68EB30E12A73}" type="slidenum">
              <a:rPr lang="en-CA" smtClean="0"/>
              <a:t>‹#›</a:t>
            </a:fld>
            <a:endParaRPr lang="en-CA"/>
          </a:p>
        </p:txBody>
      </p:sp>
    </p:spTree>
    <p:extLst>
      <p:ext uri="{BB962C8B-B14F-4D97-AF65-F5344CB8AC3E}">
        <p14:creationId xmlns:p14="http://schemas.microsoft.com/office/powerpoint/2010/main" val="3436518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7C37BF-80BE-41DC-B093-68EB30E12A73}" type="slidenum">
              <a:rPr lang="en-CA" smtClean="0"/>
              <a:t>1</a:t>
            </a:fld>
            <a:endParaRPr lang="en-CA"/>
          </a:p>
        </p:txBody>
      </p:sp>
    </p:spTree>
    <p:extLst>
      <p:ext uri="{BB962C8B-B14F-4D97-AF65-F5344CB8AC3E}">
        <p14:creationId xmlns:p14="http://schemas.microsoft.com/office/powerpoint/2010/main" val="655591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9150C-450F-0422-E5B1-AFC3A929D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68C3E6-3597-B57F-2116-0C84EB91E9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2DED1-E58B-9D43-74B1-3B45923CB585}"/>
              </a:ext>
            </a:extLst>
          </p:cNvPr>
          <p:cNvSpPr>
            <a:spLocks noGrp="1"/>
          </p:cNvSpPr>
          <p:nvPr>
            <p:ph type="body" idx="1"/>
          </p:nvPr>
        </p:nvSpPr>
        <p:spPr/>
        <p:txBody>
          <a:bodyPr/>
          <a:lstStyle/>
          <a:p>
            <a:r>
              <a:rPr lang="en-US" dirty="0"/>
              <a:t>Beyond the Colliers work, Town staff have work underway as part of the Master Mobility and Transportation Plan (MMTP) to assess the parking needs downtown. </a:t>
            </a:r>
          </a:p>
          <a:p>
            <a:endParaRPr lang="en-US" dirty="0"/>
          </a:p>
          <a:p>
            <a:r>
              <a:rPr lang="en-US" dirty="0"/>
              <a:t>Following the general information on parking needs, a specific parking accommodation study is planned for downtown, commencing in 2025 with delivery in 2026, which will include a scenario that an arts </a:t>
            </a:r>
            <a:r>
              <a:rPr lang="en-US" dirty="0" err="1"/>
              <a:t>centre</a:t>
            </a:r>
            <a:r>
              <a:rPr lang="en-US" dirty="0"/>
              <a:t> is created. </a:t>
            </a:r>
          </a:p>
          <a:p>
            <a:r>
              <a:rPr lang="en-US" dirty="0"/>
              <a:t>Study will provide options and preliminary costing to implement parking increases in concert with the provision of an arts </a:t>
            </a:r>
            <a:r>
              <a:rPr lang="en-US" dirty="0" err="1"/>
              <a:t>centre</a:t>
            </a:r>
            <a:r>
              <a:rPr lang="en-US" dirty="0"/>
              <a:t>.  </a:t>
            </a:r>
          </a:p>
          <a:p>
            <a:endParaRPr lang="en-US" dirty="0"/>
          </a:p>
          <a:p>
            <a:r>
              <a:rPr lang="en-US" dirty="0"/>
              <a:t>While the costs related to parking have been separated from an arts </a:t>
            </a:r>
            <a:r>
              <a:rPr lang="en-US" dirty="0" err="1"/>
              <a:t>centre</a:t>
            </a:r>
            <a:r>
              <a:rPr lang="en-US" dirty="0"/>
              <a:t> decision, it is possible that one viable solution includes one or more levels of parking below an Arts Centre that is open to the community for public parking.</a:t>
            </a:r>
          </a:p>
          <a:p>
            <a:endParaRPr lang="en-US" dirty="0"/>
          </a:p>
          <a:p>
            <a:r>
              <a:rPr lang="en-US" dirty="0"/>
              <a:t>There are tensions inherent in the desire for more parking downtown, and in the best and highest use of downtown space in line with the Community-based Strategic Plan and DT Visions – and staff believe that some solutions likely will not involve providing more and more convenient parking downtown than exists today – however they will ensure that something near our current level of service can continue while accommodating an arts </a:t>
            </a:r>
            <a:r>
              <a:rPr lang="en-US" dirty="0" err="1"/>
              <a:t>centre</a:t>
            </a:r>
            <a:r>
              <a:rPr lang="en-US" dirty="0"/>
              <a:t> and underlying population and visitor growth, with a suite of mobility options including but not limited to personal vehicles.</a:t>
            </a:r>
          </a:p>
          <a:p>
            <a:endParaRPr lang="en-US" dirty="0"/>
          </a:p>
        </p:txBody>
      </p:sp>
      <p:sp>
        <p:nvSpPr>
          <p:cNvPr id="4" name="Slide Number Placeholder 3">
            <a:extLst>
              <a:ext uri="{FF2B5EF4-FFF2-40B4-BE49-F238E27FC236}">
                <a16:creationId xmlns:a16="http://schemas.microsoft.com/office/drawing/2014/main" id="{7DEEB6EA-CE35-A131-D05F-8CA40D9C8801}"/>
              </a:ext>
            </a:extLst>
          </p:cNvPr>
          <p:cNvSpPr>
            <a:spLocks noGrp="1"/>
          </p:cNvSpPr>
          <p:nvPr>
            <p:ph type="sldNum" sz="quarter" idx="5"/>
          </p:nvPr>
        </p:nvSpPr>
        <p:spPr/>
        <p:txBody>
          <a:bodyPr/>
          <a:lstStyle/>
          <a:p>
            <a:fld id="{B07C37BF-80BE-41DC-B093-68EB30E12A73}" type="slidenum">
              <a:rPr lang="en-CA" smtClean="0"/>
              <a:t>10</a:t>
            </a:fld>
            <a:endParaRPr lang="en-CA"/>
          </a:p>
        </p:txBody>
      </p:sp>
    </p:spTree>
    <p:extLst>
      <p:ext uri="{BB962C8B-B14F-4D97-AF65-F5344CB8AC3E}">
        <p14:creationId xmlns:p14="http://schemas.microsoft.com/office/powerpoint/2010/main" val="498714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proceeding, a priority action in the next steps is the determination of the project governance approach.  For example, would Town staff, including any Council-endorsed new hire(s), lead the project under the governance of Council, or would a new arms-length board be created.</a:t>
            </a:r>
          </a:p>
          <a:p>
            <a:r>
              <a:rPr lang="en-US" dirty="0"/>
              <a:t> </a:t>
            </a:r>
          </a:p>
          <a:p>
            <a:r>
              <a:rPr lang="en-US" dirty="0"/>
              <a:t>There may be combinations of the above, or the Town could start with one governance model and transition to another.  With an arms-length board, the scope and terms for the board and its authority would need to be developed.</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11</a:t>
            </a:fld>
            <a:endParaRPr lang="en-CA"/>
          </a:p>
        </p:txBody>
      </p:sp>
    </p:spTree>
    <p:extLst>
      <p:ext uri="{BB962C8B-B14F-4D97-AF65-F5344CB8AC3E}">
        <p14:creationId xmlns:p14="http://schemas.microsoft.com/office/powerpoint/2010/main" val="102449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proposed Arts Centre is an ambitious capital project. Given the significance of the investment and uncertainty regarding the timing and availability of external funding sources (such as grants and fundraising), it is critical to carefully select a project delivery method that aligns with the municipality's cash flow, limits financial exposure in early phases, and enables phased decision-making.</a:t>
            </a:r>
          </a:p>
          <a:p>
            <a:r>
              <a:rPr lang="en-US" dirty="0"/>
              <a:t> </a:t>
            </a:r>
          </a:p>
          <a:p>
            <a:pPr defTabSz="931774">
              <a:defRPr/>
            </a:pPr>
            <a:r>
              <a:rPr lang="en-US" dirty="0"/>
              <a:t>There are definitions for several more popular and practical delivery alternatives included in the report including Design–Bid–Build (DBB), Design–Build (DB), Progressive Design–Build (PDB), Construction Management at Risk (CMAR), and Public-Private Partnership (P3). Each methodology varies in cost to reach the point of being ready to solicit and evaluate major contracts (construction or design-build), where more information will be available to Council on whether and when to proceed, including the success of fundraising and grants:</a:t>
            </a:r>
          </a:p>
          <a:p>
            <a:endParaRPr lang="en-US" dirty="0"/>
          </a:p>
          <a:p>
            <a:r>
              <a:rPr lang="en-US" dirty="0"/>
              <a:t>Given the project's scale and the municipality's funding context, the </a:t>
            </a:r>
            <a:r>
              <a:rPr lang="en-US" b="1" dirty="0"/>
              <a:t>Progressive Design–Build</a:t>
            </a:r>
            <a:r>
              <a:rPr lang="en-US" dirty="0"/>
              <a:t> or </a:t>
            </a:r>
            <a:r>
              <a:rPr lang="en-US" b="1" dirty="0"/>
              <a:t>Construction Management at Risk</a:t>
            </a:r>
            <a:r>
              <a:rPr lang="en-US" dirty="0"/>
              <a:t> models offer a reasonable balance of:</a:t>
            </a:r>
          </a:p>
          <a:p>
            <a:pPr lvl="0"/>
            <a:r>
              <a:rPr lang="en-US" dirty="0"/>
              <a:t>-Early progress and design development</a:t>
            </a:r>
          </a:p>
          <a:p>
            <a:pPr lvl="0"/>
            <a:r>
              <a:rPr lang="en-US" dirty="0"/>
              <a:t>-Limited financial commitment in early stages</a:t>
            </a:r>
          </a:p>
          <a:p>
            <a:pPr lvl="0"/>
            <a:r>
              <a:rPr lang="en-US" dirty="0"/>
              <a:t>-Flexibility to pause or re-scope if funding targets are not met.</a:t>
            </a:r>
          </a:p>
          <a:p>
            <a:r>
              <a:rPr lang="en-US" dirty="0"/>
              <a:t>The Design-Build approach also matches a lower early cash flow.</a:t>
            </a:r>
          </a:p>
          <a:p>
            <a:endParaRPr lang="en-US" dirty="0"/>
          </a:p>
          <a:p>
            <a:r>
              <a:rPr lang="en-US" dirty="0"/>
              <a:t>The very initial guideline estimates above for these three options start at $1.44M and range up to $4.80M to get to the next step.  As these costs could generally include the project manager and infrastructure advisory work, if we remove these costs, the range is about $1.176M to $4.536M.  An estimate of $4.5M has been brought forward in the Resolution options presented in the staff report.</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12</a:t>
            </a:fld>
            <a:endParaRPr lang="en-CA"/>
          </a:p>
        </p:txBody>
      </p:sp>
    </p:spTree>
    <p:extLst>
      <p:ext uri="{BB962C8B-B14F-4D97-AF65-F5344CB8AC3E}">
        <p14:creationId xmlns:p14="http://schemas.microsoft.com/office/powerpoint/2010/main" val="2558363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Key questions in front of Council today are: </a:t>
            </a:r>
            <a:endParaRPr lang="en-US" dirty="0"/>
          </a:p>
          <a:p>
            <a:pPr lvl="0"/>
            <a:r>
              <a:rPr lang="en-US" dirty="0"/>
              <a:t>Do we take the next step in this project,</a:t>
            </a:r>
          </a:p>
          <a:p>
            <a:pPr lvl="0"/>
            <a:r>
              <a:rPr lang="en-CA" dirty="0"/>
              <a:t>What is included in that step, and</a:t>
            </a:r>
            <a:endParaRPr lang="en-US" dirty="0"/>
          </a:p>
          <a:p>
            <a:pPr lvl="0"/>
            <a:r>
              <a:rPr lang="en-CA" dirty="0"/>
              <a:t>When should it be taken?</a:t>
            </a:r>
            <a:endParaRPr lang="en-US" dirty="0"/>
          </a:p>
          <a:p>
            <a:r>
              <a:rPr lang="en-US" dirty="0"/>
              <a:t>This does not have to be an either/or decision related to other Council priorities but rather could be a both/more decision. The Community Based Strategic Plan sets out several visionary goals to achieve truly transformative results for our community. To achieve any one of the identified legacy capital projects requires substantial research, meticulous planning, and multiple funding sources. Fortunately, we know that two of these projects – the Arts Centre and Multi-Use Recreation Facility – will not be drawing from all of the same funding sources. </a:t>
            </a:r>
          </a:p>
          <a:p>
            <a:r>
              <a:rPr lang="en-US" dirty="0"/>
              <a:t>As noted in this report, the 2024 Market Research Survey conducted by Forum Research as part of the CBSP and Downtown Visioning Master Plan asked residents how they would distribute an extra $10 per month among the following options: MURF, Arts Centre, Affordable Housing, and Other (including public infrastructure, hospitals &amp; healthcare, children’s programming). Results showed an average of $4.00/month towards an Arts Centre and $5.70/month towards a MURF.</a:t>
            </a:r>
          </a:p>
          <a:p>
            <a:r>
              <a:rPr lang="en-CA" dirty="0"/>
              <a:t>Strategically moving the needle on the Arts Centre to a state of grant-readiness while simultaneously conducting a feasibility study on a MURF could bring us to a positive state – where we are poised and well positioned to apply for provincial and federal funding for both projects, when and as the grant opportunities arise – and there is no way of knowing which type(s) of grants or other opportunities will arise first.</a:t>
            </a:r>
            <a:endParaRPr lang="en-US" dirty="0"/>
          </a:p>
          <a:p>
            <a:r>
              <a:rPr lang="en-CA" dirty="0"/>
              <a:t>With this potential state of grant readiness in mind, Staff have laid out several options for next step consideration and have identified those most highly recommended</a:t>
            </a:r>
            <a:r>
              <a:rPr lang="en-US" dirty="0"/>
              <a:t>.</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13</a:t>
            </a:fld>
            <a:endParaRPr lang="en-CA"/>
          </a:p>
        </p:txBody>
      </p:sp>
    </p:spTree>
    <p:extLst>
      <p:ext uri="{BB962C8B-B14F-4D97-AF65-F5344CB8AC3E}">
        <p14:creationId xmlns:p14="http://schemas.microsoft.com/office/powerpoint/2010/main" val="2798791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option would have Council endorse the scope and location for the arts centre as presented and direct staff to proceed to bring the project to a state of grant-readiness as recommended by Colliers (pages 57-60 in Appendix A). Implementation includes:</a:t>
            </a:r>
            <a:endParaRPr lang="en-US" dirty="0"/>
          </a:p>
          <a:p>
            <a:pPr lvl="0"/>
            <a:r>
              <a:rPr lang="en-CA" dirty="0"/>
              <a:t>-</a:t>
            </a:r>
            <a:r>
              <a:rPr lang="en-CA" b="1" dirty="0"/>
              <a:t>Hiring a Project Manager and potentially procuring the services of an Infrastructure Advisor</a:t>
            </a:r>
            <a:r>
              <a:rPr lang="en-CA" dirty="0"/>
              <a:t> with expertise in theatre development to spearhead the </a:t>
            </a:r>
            <a:r>
              <a:rPr lang="en-CA" b="1" dirty="0"/>
              <a:t>selection of the </a:t>
            </a:r>
            <a:r>
              <a:rPr lang="en-US" b="1" dirty="0"/>
              <a:t>appropriate project delivery methodology and governance structure</a:t>
            </a:r>
            <a:r>
              <a:rPr lang="en-US" dirty="0"/>
              <a:t>.  </a:t>
            </a:r>
          </a:p>
          <a:p>
            <a:pPr lvl="0"/>
            <a:r>
              <a:rPr lang="en-US" dirty="0"/>
              <a:t>-The governance structure will inform the operations and management of the </a:t>
            </a:r>
            <a:r>
              <a:rPr lang="en-US" dirty="0" err="1"/>
              <a:t>centre</a:t>
            </a:r>
            <a:r>
              <a:rPr lang="en-US" dirty="0"/>
              <a:t>, the oversight of the capital fundraising campaign, the formation of a Project Steering Committee, etc. </a:t>
            </a:r>
          </a:p>
          <a:p>
            <a:pPr lvl="0"/>
            <a:r>
              <a:rPr lang="en-US" dirty="0"/>
              <a:t>- In order to begin a capital fundraising campaign as expediently as possible, defining this structure is integral. Provincial and Federal Government funding opportunities will require, at minimum, that the project be Council-endorsed and have an established governance structure in place. At best, the project would be ‘shovel-ready’ with a fully established plan in place accompanied by detailed architectural drawings. </a:t>
            </a:r>
          </a:p>
          <a:p>
            <a:pPr lvl="0"/>
            <a:r>
              <a:rPr lang="en-US" dirty="0"/>
              <a:t>- Consult with the Steering Committee (extending their Terms of Reference) on their experience with various governance and project delivery methodologies, as well as fundraising procurement approaches, and </a:t>
            </a:r>
            <a:r>
              <a:rPr lang="en-US" b="1" dirty="0"/>
              <a:t>proceed to engage a professional fundraising consultant to establish and implement the fundraising campaign. </a:t>
            </a:r>
          </a:p>
          <a:p>
            <a:pPr lvl="0"/>
            <a:r>
              <a:rPr lang="en-US" dirty="0"/>
              <a:t>-After the project delivery methodology is approved, proceed to develop the project charter and plan, and facilitate the appropriate process depending on project delivery model (RFP for architect, etc.). </a:t>
            </a:r>
          </a:p>
          <a:p>
            <a:pPr lvl="0"/>
            <a:r>
              <a:rPr lang="en-US" dirty="0"/>
              <a:t>- Continue to explore partnership opportunities with the regional school boards and educational institutions, as well as other local municipalities and counties.</a:t>
            </a:r>
          </a:p>
          <a:p>
            <a:pPr lvl="0"/>
            <a:r>
              <a:rPr lang="en-US" dirty="0"/>
              <a:t>- Determine preferred parking approach following MMTP delivery and parking study to be commenced in 2025 and completed in 2026.</a:t>
            </a:r>
          </a:p>
          <a:p>
            <a:endParaRPr lang="en-CA" i="1" dirty="0"/>
          </a:p>
          <a:p>
            <a:r>
              <a:rPr lang="en-CA" i="1" dirty="0"/>
              <a:t>Financial Impacts:</a:t>
            </a:r>
            <a:r>
              <a:rPr lang="en-CA" dirty="0"/>
              <a:t> Estimated costs to achieve grant-readiness are $110k per year for an estimated 3 years for a Project Manager (from a total estimate of 1%-2% of project cost over the full duration of project implementation), $66k-$80k for Infrastructure Advisory Services, $100k-$150k plus 13% of funds raised for a fundraising professional (of which only the flat fee will be drawn from reserve), and the costs to get to the next step (architectural drawings or other contract documents to seek a proponent). </a:t>
            </a:r>
          </a:p>
          <a:p>
            <a:endParaRPr lang="en-CA" dirty="0"/>
          </a:p>
          <a:p>
            <a:r>
              <a:rPr lang="en-CA" dirty="0"/>
              <a:t>The anticipated cost to reach grant-readiness totals </a:t>
            </a:r>
            <a:r>
              <a:rPr lang="en-CA" b="1" dirty="0"/>
              <a:t>about $5M</a:t>
            </a:r>
            <a:r>
              <a:rPr lang="en-CA" dirty="0"/>
              <a:t>. The Arts &amp; Culture Legacy Reserve has a current balance of $1,324,676 that would fund a portion of this work anticipated to be drawn over 3-5 years, leaving about </a:t>
            </a:r>
            <a:r>
              <a:rPr lang="en-CA" b="1" dirty="0"/>
              <a:t>$3.7M unfunded </a:t>
            </a:r>
            <a:r>
              <a:rPr lang="en-CA" dirty="0"/>
              <a:t>if all the Reserve is used. The additional costs would need to be included in future operating budgets as explored in Tables 2 and 3, or be a part of (unguaranteed) fundraising efforts.  This funding is a part of the overall estimated project cost, not in addition to it.</a:t>
            </a:r>
            <a:endParaRPr lang="en-US" dirty="0"/>
          </a:p>
          <a:p>
            <a:r>
              <a:rPr lang="en-CA" dirty="0"/>
              <a:t> </a:t>
            </a:r>
            <a:endParaRPr lang="en-US" dirty="0"/>
          </a:p>
          <a:p>
            <a:r>
              <a:rPr lang="en-CA" dirty="0"/>
              <a:t>If spread over three years, the annual commitment is roughly $1.25M/year, and options to fund this including a debenture, taxes, re-allocation from other expenditures, changes to user fees and charges and pursuit of grants.</a:t>
            </a:r>
          </a:p>
          <a:p>
            <a:endParaRPr lang="en-CA" dirty="0"/>
          </a:p>
          <a:p>
            <a:r>
              <a:rPr lang="en-CA" b="1" u="sng" dirty="0"/>
              <a:t>There is an off-ramp after this phase, should the grants and/or fundraising or other items uncovered during the preparation to go to bids for a proponent indicate it would be prudent to change course</a:t>
            </a:r>
            <a:endParaRPr lang="en-US" b="1" u="sng" dirty="0"/>
          </a:p>
          <a:p>
            <a:endParaRPr lang="en-US" dirty="0"/>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14</a:t>
            </a:fld>
            <a:endParaRPr lang="en-CA"/>
          </a:p>
        </p:txBody>
      </p:sp>
    </p:spTree>
    <p:extLst>
      <p:ext uri="{BB962C8B-B14F-4D97-AF65-F5344CB8AC3E}">
        <p14:creationId xmlns:p14="http://schemas.microsoft.com/office/powerpoint/2010/main" val="2238752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Council may wish to endorse the proposed scope and location for the arts centre but defer taking additional steps until the completion of the LTSFP (anticipated in Q3 of 2025). The LTSFP is a financial roadmap that provides a decision-making framework to utilize when considering projects/services to be provided by the Town, allows scenario-based modelling, and allows for tracking of financial health over a long-term period.</a:t>
            </a:r>
            <a:endParaRPr lang="en-US" dirty="0"/>
          </a:p>
          <a:p>
            <a:endParaRPr lang="en-CA" dirty="0"/>
          </a:p>
          <a:p>
            <a:r>
              <a:rPr lang="en-CA" dirty="0"/>
              <a:t>Awaiting completion of this roadmap can aid Council in its decision making by laying out the strategy for sustaining the development and operations of the arts centre long term, in concurrence with other large-scale investments including the water treatment plant expansion, wastewater treatment plant expansion, and MURF. This option does necessitate a delay in moving the project forward which could impact our degree of grant-readiness and potential degree of grant success as funding opportunities arise, however, Council’s endorsement of the general project scope would at least still permit staff to apply for available grants regardless. Fundraising efforts could also potentially be impacted by the loss of project momentum though this would be difficult to quantify. </a:t>
            </a:r>
            <a:r>
              <a:rPr lang="en-CA" i="1" dirty="0"/>
              <a:t>Financial Impacts: </a:t>
            </a:r>
            <a:r>
              <a:rPr lang="en-CA" dirty="0"/>
              <a:t>No immediate impacts. No additional costs incurred until the LTSFP is complete and Council approves moving forward with next steps for an arts centre.</a:t>
            </a:r>
            <a:endParaRPr lang="en-US" dirty="0"/>
          </a:p>
          <a:p>
            <a:endParaRPr lang="en-US" dirty="0"/>
          </a:p>
          <a:p>
            <a:r>
              <a:rPr lang="en-US" dirty="0"/>
              <a:t>The water and wastewater treatment plant expansions are funded from user fees and Development Charges, as well as grants as/if available, not land taxes.</a:t>
            </a:r>
          </a:p>
          <a:p>
            <a:endParaRPr lang="en-US" dirty="0"/>
          </a:p>
          <a:p>
            <a:r>
              <a:rPr lang="en-US" b="1" u="sng" dirty="0"/>
              <a:t>During this period XXXX could continue with the Steering Committee – seeking grants; additional research about governance and delivery models; ??</a:t>
            </a:r>
          </a:p>
          <a:p>
            <a:endParaRPr lang="en-US" b="1" u="sng" dirty="0"/>
          </a:p>
          <a:p>
            <a:r>
              <a:rPr lang="en-US" b="1" u="sng" dirty="0"/>
              <a:t>Note that an Arts Centre and another large project such as a MURF are not mutually exclusive.  Grants, fundraising, and the ability to find partners will be important.  For the MURF, a partnership with one, or even two other municipalities could be important.</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15</a:t>
            </a:fld>
            <a:endParaRPr lang="en-CA"/>
          </a:p>
        </p:txBody>
      </p:sp>
    </p:spTree>
    <p:extLst>
      <p:ext uri="{BB962C8B-B14F-4D97-AF65-F5344CB8AC3E}">
        <p14:creationId xmlns:p14="http://schemas.microsoft.com/office/powerpoint/2010/main" val="8071424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Staff note there are other options that may be considered including ‘Do nothing’.</a:t>
            </a:r>
          </a:p>
          <a:p>
            <a:endParaRPr lang="en-CA" dirty="0"/>
          </a:p>
          <a:p>
            <a:r>
              <a:rPr lang="en-CA" dirty="0"/>
              <a:t>3. Colliers notes that the consequences of ‘no change’ include missed tourism opportunities and subsequent negative economic impacts. Further, while local theatres such as Simcoe Street Theatre and the Historic Gayety Theatre are active in the community, “additional amenities are needed within a new space that can support the Town’s goals in developing the local arts scene through expansion of programs, greater emphasis on local arts events, and education. Ultimately, the Town will not realize its capability of becoming a regional hub for arts and culture entertainment”. </a:t>
            </a:r>
            <a:endParaRPr lang="en-US" dirty="0"/>
          </a:p>
          <a:p>
            <a:r>
              <a:rPr lang="en-CA" dirty="0"/>
              <a:t>While this option alleviates the financial concerns with pursuing a project of this scale, it rejects the demonstrated need in the community for fully accessible, appropriately sized and resourced arts and cultural programming space. No change would require a revised strategy for effectively “building capacity to support and enhance Collingwood’s lively arts and culture scene”, as directed by the Community Based Strategic Plan. </a:t>
            </a:r>
            <a:endParaRPr lang="en-US" dirty="0"/>
          </a:p>
          <a:p>
            <a:r>
              <a:rPr lang="en-CA" dirty="0"/>
              <a:t>Doing nothing at this time is not a failure – it is an assessment by Council that like with previous studies investigating an arts centre in Collingwood, it is not the time to proceed, and the question can be re-commenced some years in the future when elements of the financial context change that could make the initiative more palatable to the community.</a:t>
            </a:r>
            <a:endParaRPr lang="en-US" dirty="0"/>
          </a:p>
          <a:p>
            <a:r>
              <a:rPr lang="en-CA" i="1" dirty="0"/>
              <a:t>Financial Impacts:</a:t>
            </a:r>
            <a:r>
              <a:rPr lang="en-CA" dirty="0"/>
              <a:t> No new financial obligations and no impact to taxpayer. Costs invested to-date would be considered as what was needed to give Council the background to make an informed decision, however only small portions of the existing work could be used to inform a future re-analysis.</a:t>
            </a:r>
            <a:endParaRPr lang="en-US" dirty="0"/>
          </a:p>
          <a:p>
            <a:endParaRPr lang="en-US" dirty="0"/>
          </a:p>
          <a:p>
            <a:r>
              <a:rPr lang="en-CA" dirty="0"/>
              <a:t>4. A case could be made for awaiting the results of the MURFA to determine if an arts centre could be conceived within a MURF. The argument against this relates primarily to the desired location for the arts centre. The research and community engagement conducted throughout phases 1-3 of the arts centre feasibility study has consistently supported a strong desire for, and advantage of, locating a future arts centre in Collingwood Downtown. The study emphasizes the economic and social benefits to both the downtown business sector and to the community groups and organizations utilizing the centre, by developing the venue within the downtown core. Conversely, the types of amenities most commonly considered within a multi-use recreation centre model such as ice pads, a pool, gymnasia, and sport fields could not reasonably be accommodated in Collingwood’s downtown.</a:t>
            </a:r>
            <a:endParaRPr lang="en-US" dirty="0"/>
          </a:p>
          <a:p>
            <a:r>
              <a:rPr lang="en-CA" dirty="0"/>
              <a:t>A second case could be made for awaiting the results of the MURFA to determine if there are sufficient funds to support both a MURF and an Arts Centre. While the results of the MURFA will provide high level cost projections of a MURF, the question of affordability for the municipality would be better addressed through the Long Term Strategic Financial Plan. Both initiatives, regardless, will require substantial grants and/or fundraising, and these will not be known until the projects are at a stage where applications can be made and assessed.</a:t>
            </a:r>
            <a:endParaRPr lang="en-US" dirty="0"/>
          </a:p>
          <a:p>
            <a:r>
              <a:rPr lang="en-CA" i="1" dirty="0"/>
              <a:t>Financial Impacts:</a:t>
            </a:r>
            <a:r>
              <a:rPr lang="en-CA" dirty="0"/>
              <a:t> No new financial obligations.</a:t>
            </a:r>
          </a:p>
          <a:p>
            <a:endParaRPr lang="en-CA" dirty="0"/>
          </a:p>
          <a:p>
            <a:r>
              <a:rPr lang="en-CA" dirty="0"/>
              <a:t>5. Council could consider deferring all decision making until the completion of the LTSFP. While waiting for the Plan would aid Council in its decision making by laying out a more defined strategy for sustaining the development and operations of the arts centre long term, not first endorsing the project in principle would yield the same grant-readiness and fundraising delay risks as describe above, provide less certainty for analysis such as the parking accommodation work and would also prevent staff from pursuing grant opportunities in the interim. </a:t>
            </a:r>
            <a:endParaRPr lang="en-US" dirty="0"/>
          </a:p>
          <a:p>
            <a:r>
              <a:rPr lang="en-CA" i="1" dirty="0"/>
              <a:t>Financial Impacts: </a:t>
            </a:r>
            <a:r>
              <a:rPr lang="en-CA" dirty="0"/>
              <a:t>No immediate impacts. No additional costs incurred until the LTSFP is complete and Council approves the project moving forward.</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16</a:t>
            </a:fld>
            <a:endParaRPr lang="en-CA"/>
          </a:p>
        </p:txBody>
      </p:sp>
    </p:spTree>
    <p:extLst>
      <p:ext uri="{BB962C8B-B14F-4D97-AF65-F5344CB8AC3E}">
        <p14:creationId xmlns:p14="http://schemas.microsoft.com/office/powerpoint/2010/main" val="1635912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report is the culmination of four years of study that asks the question: Is it feasible to construct and sustain an arts centre in Collingwood? </a:t>
            </a:r>
          </a:p>
          <a:p>
            <a:endParaRPr lang="en-CA" dirty="0"/>
          </a:p>
          <a:p>
            <a:r>
              <a:rPr lang="en-CA" dirty="0"/>
              <a:t>Through research, engagement, and expertise sourced from leading industry consultants, the Arts Centre Steering Committee, community stakeholders and residents, the question has been answered and qualified. There is indeed demand for an arts and culture centre in Collingwood and it can be feasible provided certain design, development, and start-up conditions can be met and the overall implementation executed capably. The Phase 3 report identifies the recommended design and development conditions and lays out a path of strategic, tactical start-up steps to bring the project to a state of grant-readiness in the near term and to give this investment the greatest opportunity for sustained success in the long term. </a:t>
            </a:r>
            <a:endParaRPr lang="en-US" dirty="0"/>
          </a:p>
          <a:p>
            <a:r>
              <a:rPr lang="en-CA" dirty="0"/>
              <a:t> </a:t>
            </a:r>
            <a:endParaRPr lang="en-US" dirty="0"/>
          </a:p>
          <a:p>
            <a:r>
              <a:rPr lang="en-CA" dirty="0"/>
              <a:t>Staff recommend endorsing the project scope and location and moving into a state of grant-readiness, either immediately or following the delivery of the LTSFP. This approach completes the task of determining the most feasible size, scale, and location of arts centre and demonstrates a commitment to moving the project forward, so long as grant opportunities and fundraising goals materialize.</a:t>
            </a:r>
            <a:endParaRPr lang="en-US" dirty="0"/>
          </a:p>
          <a:p>
            <a:endParaRPr lang="en-US" dirty="0"/>
          </a:p>
          <a:p>
            <a:pPr defTabSz="931774"/>
            <a:r>
              <a:rPr lang="en-CA" b="1" u="sng" dirty="0"/>
              <a:t>The recommendations recognize that there are caveats – and have built in the off-ramp at a “grant-readiness” stage for Council to confirm we are in the financial position to proceed.  </a:t>
            </a:r>
          </a:p>
          <a:p>
            <a:pPr defTabSz="931774"/>
            <a:endParaRPr lang="en-CA" b="1" u="sng" dirty="0"/>
          </a:p>
          <a:p>
            <a:pPr defTabSz="931774"/>
            <a:r>
              <a:rPr lang="en-CA" b="1" u="sng" dirty="0"/>
              <a:t>I welcome comments and questions, and we do have Colliers and Diamond Schmidt on the line as well.</a:t>
            </a:r>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17</a:t>
            </a:fld>
            <a:endParaRPr lang="en-CA"/>
          </a:p>
        </p:txBody>
      </p:sp>
    </p:spTree>
    <p:extLst>
      <p:ext uri="{BB962C8B-B14F-4D97-AF65-F5344CB8AC3E}">
        <p14:creationId xmlns:p14="http://schemas.microsoft.com/office/powerpoint/2010/main" val="1175081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study began as a 2020 budget expenditure. Delayed by Covid that year, the project commended in February 2021 and has been completed over three phases.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Phase 1, informed by ample community engagement, identified a demand for an arts and culture </a:t>
            </a:r>
            <a:r>
              <a:rPr lang="en-US" dirty="0" err="1"/>
              <a:t>centre</a:t>
            </a:r>
            <a:r>
              <a:rPr lang="en-US" dirty="0"/>
              <a:t> in Collingwood and indicated it would be feasible provided certain design, development, and start-up conditions can be met and implementation executed capably.</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2</a:t>
            </a:fld>
            <a:endParaRPr lang="en-CA"/>
          </a:p>
        </p:txBody>
      </p:sp>
    </p:spTree>
    <p:extLst>
      <p:ext uri="{BB962C8B-B14F-4D97-AF65-F5344CB8AC3E}">
        <p14:creationId xmlns:p14="http://schemas.microsoft.com/office/powerpoint/2010/main" val="302047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Phase 2 validated this research and the project vision, recommended a smaller 400-600 seat theatre over 800+ seats, and affirmed the desired amenities.</a:t>
            </a:r>
          </a:p>
          <a:p>
            <a:pPr marL="0" indent="0">
              <a:buNone/>
            </a:pPr>
            <a:endParaRPr lang="en-US" dirty="0"/>
          </a:p>
          <a:p>
            <a:r>
              <a:rPr lang="en-US" dirty="0"/>
              <a:t>Phase 2 concluded with Council recommending the site location of focus be 48 Ste. Marie Street or one of the comparable downtown lots, pending further technical analysis.</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3</a:t>
            </a:fld>
            <a:endParaRPr lang="en-CA"/>
          </a:p>
        </p:txBody>
      </p:sp>
    </p:spTree>
    <p:extLst>
      <p:ext uri="{BB962C8B-B14F-4D97-AF65-F5344CB8AC3E}">
        <p14:creationId xmlns:p14="http://schemas.microsoft.com/office/powerpoint/2010/main" val="1130609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Colliers, in consultation with the Arts Centre Steering Committee, conducted the bulk of the Phase 3 scope of work to determine the ideal functional program of the proposed arts </a:t>
            </a:r>
            <a:r>
              <a:rPr lang="en-US" dirty="0" err="1"/>
              <a:t>centre</a:t>
            </a:r>
            <a:r>
              <a:rPr lang="en-US" dirty="0"/>
              <a:t>, validating and building upon the community consultation data from phases 1 and 2. This refined vision included a 600-seat main theatre, secondary 300-seat black-box theatre, ample back of house and administrative space, classrooms, gallery space, an outdoor programming area, and a retail/market location. The square footage to accommodate this vision (two options presented at 107,974 square feet and 128,552 square feet, no parking included) made 101 Pine Street a better site given its larger size and the opportunity it affords to consider adding 84 </a:t>
            </a:r>
            <a:r>
              <a:rPr lang="en-US" dirty="0" err="1"/>
              <a:t>Hurontario</a:t>
            </a:r>
            <a:r>
              <a:rPr lang="en-US" dirty="0"/>
              <a:t> Street to the overall footprint of the </a:t>
            </a:r>
            <a:r>
              <a:rPr lang="en-US" dirty="0" err="1"/>
              <a:t>centre</a:t>
            </a:r>
            <a:r>
              <a:rPr lang="en-US" dirty="0"/>
              <a:t>. However, the subsequent costing of this vision proved to be substantially higher than what would be considered feasible and Colliers recommended an extension to their work which Council supported to </a:t>
            </a:r>
            <a:r>
              <a:rPr lang="en-US" i="1" dirty="0"/>
              <a:t>complete a prioritization and scope reduction exercise with respect to the options presented in the June 2024 Collingwood Arts Centre Busi</a:t>
            </a:r>
          </a:p>
          <a:p>
            <a:endParaRPr lang="en-US" i="1" dirty="0"/>
          </a:p>
          <a:p>
            <a:pPr defTabSz="931774">
              <a:defRPr/>
            </a:pPr>
            <a:r>
              <a:rPr lang="en-US" dirty="0"/>
              <a:t>The scope reduction was informed by a target budget cap that equated to </a:t>
            </a:r>
            <a:r>
              <a:rPr lang="en-US" i="0" dirty="0"/>
              <a:t>not </a:t>
            </a:r>
            <a:r>
              <a:rPr lang="en-CA" dirty="0"/>
              <a:t>more than 1% tax increase (based on the 2025 tax rate), based on a 30-year amortization </a:t>
            </a:r>
            <a:r>
              <a:rPr lang="en-US" i="0" dirty="0"/>
              <a:t>term. </a:t>
            </a:r>
          </a:p>
          <a:p>
            <a:r>
              <a:rPr lang="en-US" i="1" dirty="0"/>
              <a:t>ness Case.</a:t>
            </a:r>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4</a:t>
            </a:fld>
            <a:endParaRPr lang="en-CA"/>
          </a:p>
        </p:txBody>
      </p:sp>
    </p:spTree>
    <p:extLst>
      <p:ext uri="{BB962C8B-B14F-4D97-AF65-F5344CB8AC3E}">
        <p14:creationId xmlns:p14="http://schemas.microsoft.com/office/powerpoint/2010/main" val="2270008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revised project scope, established within the Phase 3 extension period, resulted in a reduced functional program and consequent gross floor area reduction from 192,000 square feet to 48,300 square feet. The 600-seat main hall was maintained but in a hybrid theatre format to maintain versatile functionality that can support theatre, concerts, rehearsals, conferences, weddings, and myriad other activities. </a:t>
            </a:r>
          </a:p>
          <a:p>
            <a:r>
              <a:rPr lang="en-US" dirty="0"/>
              <a:t>The purpose-built classrooms, black box theatre, and some administrative spaces were eliminated, along with the square footage estimated for parking. A space has been allocated as the artist lounge but can be adjusted to be a multi-purpose room that can be used as a classroom, conference break-out session space, meeting room, etc. Maximizing classroom/instruction space and ensuring sinks are included in this space in detailed design phase will ensure maximum classroom flexibility. </a:t>
            </a:r>
          </a:p>
          <a:p>
            <a:r>
              <a:rPr lang="en-US" dirty="0"/>
              <a:t>When asked about impacts of the proposed 600-seat </a:t>
            </a:r>
            <a:r>
              <a:rPr lang="en-US" dirty="0" err="1"/>
              <a:t>centre</a:t>
            </a:r>
            <a:r>
              <a:rPr lang="en-US" dirty="0"/>
              <a:t> on existing facilities, Colliers notes that this size of theatre is intended to compliment local </a:t>
            </a:r>
            <a:r>
              <a:rPr lang="en-US" dirty="0" err="1"/>
              <a:t>centres</a:t>
            </a:r>
            <a:r>
              <a:rPr lang="en-US" dirty="0"/>
              <a:t> and fill a gap by supporting a variety of events that are not possible or are extremely limited in the local South Georgian Bay market including large conferences and graduations.</a:t>
            </a:r>
          </a:p>
          <a:p>
            <a:r>
              <a:rPr lang="en-US" dirty="0"/>
              <a:t>More on what is included in the updated design can be found on pages 43-49 and 162-178 in Appendix A.</a:t>
            </a:r>
          </a:p>
          <a:p>
            <a:endParaRPr lang="en-US" i="0" dirty="0"/>
          </a:p>
        </p:txBody>
      </p:sp>
      <p:sp>
        <p:nvSpPr>
          <p:cNvPr id="4" name="Slide Number Placeholder 3"/>
          <p:cNvSpPr>
            <a:spLocks noGrp="1"/>
          </p:cNvSpPr>
          <p:nvPr>
            <p:ph type="sldNum" sz="quarter" idx="5"/>
          </p:nvPr>
        </p:nvSpPr>
        <p:spPr/>
        <p:txBody>
          <a:bodyPr/>
          <a:lstStyle/>
          <a:p>
            <a:fld id="{B07C37BF-80BE-41DC-B093-68EB30E12A73}" type="slidenum">
              <a:rPr lang="en-CA" smtClean="0"/>
              <a:t>5</a:t>
            </a:fld>
            <a:endParaRPr lang="en-CA"/>
          </a:p>
        </p:txBody>
      </p:sp>
    </p:spTree>
    <p:extLst>
      <p:ext uri="{BB962C8B-B14F-4D97-AF65-F5344CB8AC3E}">
        <p14:creationId xmlns:p14="http://schemas.microsoft.com/office/powerpoint/2010/main" val="3874525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reduced model renewed the viability of a smaller site location and was evaluated against 101 Pine Street, 48 Ste. Marie Street, and the Leisure Time Club property. </a:t>
            </a:r>
          </a:p>
          <a:p>
            <a:r>
              <a:rPr lang="en-US" dirty="0"/>
              <a:t>As noted in Appendix A, the Leisure Time Club property was reassessed and deemed not viable due to:</a:t>
            </a:r>
          </a:p>
          <a:p>
            <a:pPr lvl="0"/>
            <a:r>
              <a:rPr lang="en-US" dirty="0"/>
              <a:t>- The cost of moving significant underground services</a:t>
            </a:r>
          </a:p>
          <a:p>
            <a:pPr lvl="0"/>
            <a:r>
              <a:rPr lang="en-US" dirty="0"/>
              <a:t>- Delay of project for demolition and associated requirements</a:t>
            </a:r>
          </a:p>
          <a:p>
            <a:pPr lvl="0"/>
            <a:r>
              <a:rPr lang="en-US" dirty="0"/>
              <a:t>- Reduced economic activation and pedestrian connections</a:t>
            </a:r>
          </a:p>
          <a:p>
            <a:r>
              <a:rPr lang="en-US" dirty="0"/>
              <a:t>- Cost and complexity having to relocate and accommodate current Leisure Time Club programming. </a:t>
            </a:r>
          </a:p>
          <a:p>
            <a:r>
              <a:rPr lang="en-US" dirty="0"/>
              <a:t>Staff also note that there is an existing lease with the Leisure Time Club, and adjustments to it should be made in joint agreement with this valued group. The Leisure Time Club Vice Chair has also written the Town indicating dissatisfaction with reconsidering this location option. </a:t>
            </a:r>
          </a:p>
          <a:p>
            <a:pPr lvl="0"/>
            <a:endParaRPr lang="en-US" dirty="0"/>
          </a:p>
          <a:p>
            <a:r>
              <a:rPr lang="en-US" dirty="0"/>
              <a:t>Town staff analysis of this site also included that reconstruction of Minnesota Street may be required to replace sanitary sewers and watermains as part of this project (substantial additional cost, as this is not a planned Town project at this time), as:</a:t>
            </a:r>
          </a:p>
          <a:p>
            <a:pPr lvl="0"/>
            <a:r>
              <a:rPr lang="en-CA" dirty="0"/>
              <a:t>- The Master Servicing study notes high infiltration in sanitary sewers upstream, capacity limited, but will be reduced through future Inflow &amp; Infiltration reduction study and implementation. This site may require replacement of sanitary sewer on Minnesota Street (400mm).</a:t>
            </a:r>
            <a:endParaRPr lang="en-US" dirty="0"/>
          </a:p>
          <a:p>
            <a:pPr lvl="0"/>
            <a:r>
              <a:rPr lang="en-US" dirty="0"/>
              <a:t>- Fire flows also need to be checked, as an Arts Centre building may require a 200mm watermain on Minnesota Street. </a:t>
            </a:r>
          </a:p>
          <a:p>
            <a:endParaRPr lang="en-US" dirty="0"/>
          </a:p>
          <a:p>
            <a:r>
              <a:rPr lang="en-US" dirty="0"/>
              <a:t>The challenges with Friendship Gardens </a:t>
            </a:r>
            <a:r>
              <a:rPr lang="en-US" dirty="0" err="1"/>
              <a:t>centre</a:t>
            </a:r>
            <a:r>
              <a:rPr lang="en-US" dirty="0"/>
              <a:t> largely on the creek that traverses the site. There would be additional cost to relocate or pipe the creek and securing permissions from the NVCA to complete this work would be difficult to acquire when there are other options available. Further, there would be additional funds required to rebuild Friendship Gardens elsewhere, as decommissioning this asset </a:t>
            </a:r>
            <a:r>
              <a:rPr lang="en-US" dirty="0" err="1"/>
              <a:t>honouring</a:t>
            </a:r>
            <a:r>
              <a:rPr lang="en-US" dirty="0"/>
              <a:t> the Town’s longstanding Sister City relationship with Katano, Japan, is not a desirable outcome.</a:t>
            </a:r>
          </a:p>
          <a:p>
            <a:r>
              <a:rPr lang="en-US" dirty="0"/>
              <a:t> </a:t>
            </a:r>
          </a:p>
          <a:p>
            <a:pPr lvl="0"/>
            <a:endParaRPr lang="en-US" dirty="0"/>
          </a:p>
          <a:p>
            <a:pPr lvl="0"/>
            <a:endParaRPr lang="en-US" dirty="0"/>
          </a:p>
          <a:p>
            <a:pPr lvl="0"/>
            <a:r>
              <a:rPr lang="en-US" dirty="0"/>
              <a:t>Colliers provided a comparative assessment between 101 Pine Street and 48 Ste. Marie Street that still acknowledged several advantages with the larger Pine Street site. However, 48 Ste Marie’s proximity to the Creative Simcoe Area, connections to the waterfront, and alignment with objectives in the Downtown Master Plan and Tourism Master Plan elevated this site back to the top as the most feasible and desired site. See pages 52-57 in Appendix A.</a:t>
            </a:r>
          </a:p>
        </p:txBody>
      </p:sp>
      <p:sp>
        <p:nvSpPr>
          <p:cNvPr id="4" name="Slide Number Placeholder 3"/>
          <p:cNvSpPr>
            <a:spLocks noGrp="1"/>
          </p:cNvSpPr>
          <p:nvPr>
            <p:ph type="sldNum" sz="quarter" idx="5"/>
          </p:nvPr>
        </p:nvSpPr>
        <p:spPr/>
        <p:txBody>
          <a:bodyPr/>
          <a:lstStyle/>
          <a:p>
            <a:fld id="{B07C37BF-80BE-41DC-B093-68EB30E12A73}" type="slidenum">
              <a:rPr lang="en-CA" smtClean="0"/>
              <a:t>6</a:t>
            </a:fld>
            <a:endParaRPr lang="en-CA"/>
          </a:p>
        </p:txBody>
      </p:sp>
    </p:spTree>
    <p:extLst>
      <p:ext uri="{BB962C8B-B14F-4D97-AF65-F5344CB8AC3E}">
        <p14:creationId xmlns:p14="http://schemas.microsoft.com/office/powerpoint/2010/main" val="542429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reduced model also yielded significant cost savings in the Class D estimates with the capital costs at the Ste. Marie site totaling </a:t>
            </a:r>
            <a:r>
              <a:rPr lang="en-US" b="1" dirty="0"/>
              <a:t>$48,017,178</a:t>
            </a:r>
            <a:r>
              <a:rPr lang="en-US" dirty="0"/>
              <a:t>. Assumptions for the capital cost estimate include a General Contractor’s Overhead at 10%, General Contractor’s Fees at 5%, and Bonding and Insurance at 1.5%. Further, contingencies were encapsulated in the final estimates with an Estimating and Design Contingency of 15%, Construction Contingency at 10% and Escalation Contingency to June 2026 (one year) at 4%. </a:t>
            </a:r>
          </a:p>
          <a:p>
            <a:r>
              <a:rPr lang="en-US" dirty="0"/>
              <a:t> </a:t>
            </a:r>
          </a:p>
          <a:p>
            <a:r>
              <a:rPr lang="en-US" dirty="0"/>
              <a:t>As noted at the June 9</a:t>
            </a:r>
            <a:r>
              <a:rPr lang="en-US" baseline="30000" dirty="0"/>
              <a:t>th</a:t>
            </a:r>
            <a:r>
              <a:rPr lang="en-US" dirty="0"/>
              <a:t> Council meeting, while this capital-specific budget is below the Council-set target, the overall project costs including consultant fees, soft costs, escalation reserves and risk allowances for Ste Marie St are an estimated</a:t>
            </a:r>
            <a:r>
              <a:rPr lang="en-US" b="1" dirty="0"/>
              <a:t> $67,428,122</a:t>
            </a:r>
            <a:r>
              <a:rPr lang="en-US" dirty="0"/>
              <a:t>. These estimates are based on percentages of the capital cost: 14% consultant fees, 1% soft costs, 7% escalation, and 2.5% taxes for a grand total of $67.4M.  </a:t>
            </a:r>
          </a:p>
          <a:p>
            <a:endParaRPr lang="en-US" dirty="0"/>
          </a:p>
          <a:p>
            <a:pPr defTabSz="931774">
              <a:defRPr/>
            </a:pPr>
            <a:r>
              <a:rPr lang="en-US" dirty="0"/>
              <a:t>These costs will either require an increase in the tax supported budget allowance for the project or an increase in grants and/or fundraised donations over and above the targets currently set. </a:t>
            </a:r>
          </a:p>
          <a:p>
            <a:endParaRPr lang="en-US" dirty="0"/>
          </a:p>
          <a:p>
            <a:r>
              <a:rPr lang="en-US" dirty="0"/>
              <a:t>Colliers also updated the operating pro forma in light of the rescoped model, projecting a reduction in both earned revenue and overhead. While the elimination of the black box theatre from the functional program can be expected to reduce overall rental revenues (although noting the multi-functional design of the lobby to also be a rentable performance and programming space), the decrease in gross floor area also reduces estimated overhead expenses largely in administration, maintenance, and utilities. </a:t>
            </a:r>
          </a:p>
          <a:p>
            <a:r>
              <a:rPr lang="en-US" dirty="0"/>
              <a:t> </a:t>
            </a:r>
          </a:p>
          <a:p>
            <a:r>
              <a:rPr lang="en-US" dirty="0"/>
              <a:t>The revenue assumptions take into consideration the number of annual events (non-profit and commercial) and fill rates determined by </a:t>
            </a:r>
            <a:r>
              <a:rPr lang="en-US" dirty="0" err="1"/>
              <a:t>Nordicity</a:t>
            </a:r>
            <a:r>
              <a:rPr lang="en-US" dirty="0"/>
              <a:t> in Phase 2 through community consultation. Ticketed annual programming days were increased to account for higher utilization rates of the flexible spaces, and industry comparators including Burlington Arts Centre (scaled down to account for different populations and facility sizes) aided in estimating ticket sales for conferences, lobby events, etc.</a:t>
            </a:r>
          </a:p>
          <a:p>
            <a:r>
              <a:rPr lang="en-US" dirty="0"/>
              <a:t> </a:t>
            </a:r>
          </a:p>
          <a:p>
            <a:r>
              <a:rPr lang="en-US" dirty="0"/>
              <a:t>The overall result is a reduction in the anticipated annual municipal subsidy from the previously estimated </a:t>
            </a:r>
            <a:r>
              <a:rPr lang="en-US" b="1" dirty="0"/>
              <a:t>$928,168 </a:t>
            </a:r>
            <a:r>
              <a:rPr lang="en-US" dirty="0"/>
              <a:t>to</a:t>
            </a:r>
            <a:r>
              <a:rPr lang="en-US" b="1" dirty="0"/>
              <a:t> $543,452</a:t>
            </a:r>
            <a:r>
              <a:rPr lang="en-US" dirty="0"/>
              <a:t>. This equation also takes into consideration a revised staffing model that makes greater use of volunteers for some front-of-house and technical roles, a model that is more in line with Collingwood’s arts and volunteerism landscape. These calculations used average salaries and an assumption of 8 full-time employees consistent with this size of theatre, alongside volunteers in front-of-house roles based on industry research. The extent of these opportunities will be considered within the governance and operational model discussions and may help inform these decisions. </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7</a:t>
            </a:fld>
            <a:endParaRPr lang="en-CA"/>
          </a:p>
        </p:txBody>
      </p:sp>
    </p:spTree>
    <p:extLst>
      <p:ext uri="{BB962C8B-B14F-4D97-AF65-F5344CB8AC3E}">
        <p14:creationId xmlns:p14="http://schemas.microsoft.com/office/powerpoint/2010/main" val="4155122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financial tables are provided in the staff report. Table 2 calculates the estimated Total Annual Payment based on:</a:t>
            </a:r>
          </a:p>
          <a:p>
            <a:pPr lvl="0"/>
            <a:r>
              <a:rPr lang="en-US" dirty="0"/>
              <a:t>Maintaining $10M in donations </a:t>
            </a:r>
          </a:p>
          <a:p>
            <a:pPr lvl="0"/>
            <a:r>
              <a:rPr lang="en-US" dirty="0"/>
              <a:t>Allowing for an increase beyond a 1% tax-supported budget to fund the debenture payments</a:t>
            </a:r>
          </a:p>
          <a:p>
            <a:pPr lvl="0"/>
            <a:r>
              <a:rPr lang="en-US" dirty="0"/>
              <a:t>Operating subsidy as estimated in Appendix A</a:t>
            </a:r>
          </a:p>
          <a:p>
            <a:pPr lvl="0"/>
            <a:r>
              <a:rPr lang="en-US" dirty="0"/>
              <a:t>Debenture payments</a:t>
            </a:r>
          </a:p>
          <a:p>
            <a:pPr lvl="0"/>
            <a:r>
              <a:rPr lang="en-US" dirty="0"/>
              <a:t>Asset Renewal Requirements</a:t>
            </a:r>
          </a:p>
          <a:p>
            <a:r>
              <a:rPr lang="en-US" dirty="0"/>
              <a:t>The result is an annual payment of $2,213,682 equating to a 5.45% tax rate increase, if all the shortfall was paid for by taxes (other non-tax options are not guaranteed, and could include partnerships, memberships, and the redirection of funding or fees and charges from other Town services excluding water and wastewater which have separate financial buckets).</a:t>
            </a:r>
          </a:p>
          <a:p>
            <a:r>
              <a:rPr lang="en-US" dirty="0"/>
              <a:t> </a:t>
            </a:r>
          </a:p>
          <a:p>
            <a:r>
              <a:rPr lang="en-US" dirty="0"/>
              <a:t>Table 3 calculates a second scenario for the estimated Total Annual Payment based on:</a:t>
            </a:r>
          </a:p>
          <a:p>
            <a:pPr lvl="0"/>
            <a:r>
              <a:rPr lang="en-US" dirty="0"/>
              <a:t>Capping the tax-supported budget to fund the debenture payments at a 1% tax increase, requiring an estimated $15M to be secured in donations or grants</a:t>
            </a:r>
          </a:p>
          <a:p>
            <a:pPr lvl="0"/>
            <a:r>
              <a:rPr lang="en-US" dirty="0"/>
              <a:t>Operating subsidy as estimated in Appendix A</a:t>
            </a:r>
          </a:p>
          <a:p>
            <a:pPr lvl="0"/>
            <a:r>
              <a:rPr lang="en-US" dirty="0"/>
              <a:t>Debenture payments</a:t>
            </a:r>
          </a:p>
          <a:p>
            <a:pPr lvl="0"/>
            <a:r>
              <a:rPr lang="en-US" dirty="0"/>
              <a:t>Asset Renewal Requirements</a:t>
            </a:r>
          </a:p>
          <a:p>
            <a:r>
              <a:rPr lang="en-US" dirty="0"/>
              <a:t>The result is an annual payment of $1,845,872 equating to a 4.55% tax rate increase (if the shortfall is all paid from taxes, per the note in the first scenario above), and the amount required from donations (or alternately from grants) must increase.</a:t>
            </a:r>
          </a:p>
          <a:p>
            <a:r>
              <a:rPr lang="en-US" dirty="0"/>
              <a:t> </a:t>
            </a:r>
          </a:p>
          <a:p>
            <a:pPr defTabSz="931774">
              <a:defRPr/>
            </a:pPr>
            <a:r>
              <a:rPr lang="en-US" dirty="0"/>
              <a:t>The figures in Table 2 and Table 3 are based on an assumption that the interest rate on the loan is 4.75% and is amortized over 30 years. They also calculate a 1% tax rate increase equating to $406k. </a:t>
            </a:r>
          </a:p>
          <a:p>
            <a:pPr defTabSz="931774">
              <a:defRPr/>
            </a:pPr>
            <a:endParaRPr lang="en-US" dirty="0"/>
          </a:p>
          <a:p>
            <a:r>
              <a:rPr lang="en-US" dirty="0"/>
              <a:t>These tables also introduce the concept of needing asset management funding put aside annually to renew and/or replace the arts </a:t>
            </a:r>
            <a:r>
              <a:rPr lang="en-US" dirty="0" err="1"/>
              <a:t>centre</a:t>
            </a:r>
            <a:r>
              <a:rPr lang="en-US" dirty="0"/>
              <a:t> over time.  I will talk more about this on the next slide.</a:t>
            </a:r>
          </a:p>
          <a:p>
            <a:endParaRPr lang="en-US" dirty="0"/>
          </a:p>
          <a:p>
            <a:r>
              <a:rPr lang="en-US" b="1" dirty="0"/>
              <a:t>Neither of the above scenarios consider additional offsets such as reductions in services currently budgeted or increases in revenues through increased fees and charges elsewhere in the budget.</a:t>
            </a:r>
          </a:p>
          <a:p>
            <a:r>
              <a:rPr lang="en-US" dirty="0"/>
              <a:t> </a:t>
            </a:r>
          </a:p>
          <a:p>
            <a:endParaRPr lang="en-US" dirty="0"/>
          </a:p>
        </p:txBody>
      </p:sp>
      <p:sp>
        <p:nvSpPr>
          <p:cNvPr id="4" name="Slide Number Placeholder 3"/>
          <p:cNvSpPr>
            <a:spLocks noGrp="1"/>
          </p:cNvSpPr>
          <p:nvPr>
            <p:ph type="sldNum" sz="quarter" idx="5"/>
          </p:nvPr>
        </p:nvSpPr>
        <p:spPr/>
        <p:txBody>
          <a:bodyPr/>
          <a:lstStyle/>
          <a:p>
            <a:fld id="{B07C37BF-80BE-41DC-B093-68EB30E12A73}" type="slidenum">
              <a:rPr lang="en-CA" smtClean="0"/>
              <a:t>8</a:t>
            </a:fld>
            <a:endParaRPr lang="en-CA"/>
          </a:p>
        </p:txBody>
      </p:sp>
    </p:spTree>
    <p:extLst>
      <p:ext uri="{BB962C8B-B14F-4D97-AF65-F5344CB8AC3E}">
        <p14:creationId xmlns:p14="http://schemas.microsoft.com/office/powerpoint/2010/main" val="484608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a:t>Sonya speaking – </a:t>
            </a:r>
          </a:p>
          <a:p>
            <a:pPr defTabSz="931774"/>
            <a:endParaRPr lang="en-US" dirty="0"/>
          </a:p>
          <a:p>
            <a:pPr defTabSz="931774"/>
            <a:r>
              <a:rPr lang="en-US" dirty="0"/>
              <a:t>This is a big project – but not one that is out of scope with a forward-thinking Town our size.</a:t>
            </a:r>
          </a:p>
          <a:p>
            <a:pPr defTabSz="931774"/>
            <a:endParaRPr lang="en-US" dirty="0"/>
          </a:p>
          <a:p>
            <a:r>
              <a:rPr lang="en-US" dirty="0"/>
              <a:t>Should direction be given to move the project forward, such as to a grant-readiness stage, a more detailed financial plan must be developed, including:</a:t>
            </a:r>
          </a:p>
          <a:p>
            <a:pPr lvl="0"/>
            <a:r>
              <a:rPr lang="en-US" dirty="0"/>
              <a:t>-How to increase ongoing income, through partners such as school boards or other municipalities, initiatives to engage ongoing patrons and/or members, and/or ensuring the facility has as many community uses as is practical and in line with the vision for the facility;</a:t>
            </a:r>
          </a:p>
          <a:p>
            <a:pPr lvl="0"/>
            <a:r>
              <a:rPr lang="en-US" dirty="0"/>
              <a:t>-Opportunities to adjust expenditures on other municipal services, particularly those funded by taxes, or to adjust fees and charges to increase income;</a:t>
            </a:r>
          </a:p>
          <a:p>
            <a:pPr lvl="0"/>
            <a:r>
              <a:rPr lang="en-US" dirty="0"/>
              <a:t>-Determining the order for large Master Plan initiatives and investments (which will become more visible through the Strategic Financial Plan); and</a:t>
            </a:r>
          </a:p>
          <a:p>
            <a:pPr lvl="0"/>
            <a:r>
              <a:rPr lang="en-US" dirty="0"/>
              <a:t>-Consider how other projects can be optimized – for example pursuing a multi-use recreation facility (MURF) with one, or even two, municipal partners.</a:t>
            </a:r>
          </a:p>
          <a:p>
            <a:pPr defTabSz="931774"/>
            <a:endParaRPr lang="en-US" dirty="0"/>
          </a:p>
          <a:p>
            <a:pPr defTabSz="931774"/>
            <a:r>
              <a:rPr lang="en-US" dirty="0"/>
              <a:t>Many analyses do not consider asset renewals, however it is best practice to do so.  The Asset Management funding is the amount that prudently should be put away to do major renovations and renewals in the extended future.  This amount could be phased in after an Arts Centre is operating.  Asset management planning was not included in Colliers’ scope and is therefore not included in the total project cost calculated by Colliers. This Asset Renewal calculation is based on an estimated average useful life of all component categories of 75 years – which is subject to change and again could be phased in.</a:t>
            </a:r>
          </a:p>
          <a:p>
            <a:pPr defTabSz="931774"/>
            <a:endParaRPr lang="en-US" dirty="0"/>
          </a:p>
          <a:p>
            <a:r>
              <a:rPr lang="en-US" dirty="0"/>
              <a:t>In a 20-year transition, the 2.21 % would be adjusted by 5% each year over 20 years, which would be about 0.11 of a </a:t>
            </a:r>
            <a:r>
              <a:rPr lang="en-US" dirty="0" err="1"/>
              <a:t>percentper</a:t>
            </a:r>
            <a:r>
              <a:rPr lang="en-US" dirty="0"/>
              <a:t> year, or under $45K increase in todays dollars.</a:t>
            </a:r>
          </a:p>
        </p:txBody>
      </p:sp>
      <p:sp>
        <p:nvSpPr>
          <p:cNvPr id="4" name="Slide Number Placeholder 3"/>
          <p:cNvSpPr>
            <a:spLocks noGrp="1"/>
          </p:cNvSpPr>
          <p:nvPr>
            <p:ph type="sldNum" sz="quarter" idx="5"/>
          </p:nvPr>
        </p:nvSpPr>
        <p:spPr/>
        <p:txBody>
          <a:bodyPr/>
          <a:lstStyle/>
          <a:p>
            <a:fld id="{B07C37BF-80BE-41DC-B093-68EB30E12A73}" type="slidenum">
              <a:rPr lang="en-CA" smtClean="0"/>
              <a:t>9</a:t>
            </a:fld>
            <a:endParaRPr lang="en-CA"/>
          </a:p>
        </p:txBody>
      </p:sp>
    </p:spTree>
    <p:extLst>
      <p:ext uri="{BB962C8B-B14F-4D97-AF65-F5344CB8AC3E}">
        <p14:creationId xmlns:p14="http://schemas.microsoft.com/office/powerpoint/2010/main" val="2304432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653E8-7DE7-2EE7-547B-31A1489C86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B19EC9-B03D-BC09-7B4D-68C884D606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A19D95B5-8975-45AB-5018-11D1AE249653}"/>
              </a:ext>
            </a:extLst>
          </p:cNvPr>
          <p:cNvSpPr>
            <a:spLocks noGrp="1"/>
          </p:cNvSpPr>
          <p:nvPr>
            <p:ph type="dt" sz="half" idx="10"/>
          </p:nvPr>
        </p:nvSpPr>
        <p:spPr/>
        <p:txBody>
          <a:bodyPr/>
          <a:lstStyle/>
          <a:p>
            <a:fld id="{765585FA-AFEC-4EBB-92A9-E6B199C5E118}" type="datetime1">
              <a:rPr lang="en-US" smtClean="0"/>
              <a:t>6/23/2025</a:t>
            </a:fld>
            <a:endParaRPr lang="en-US"/>
          </a:p>
        </p:txBody>
      </p:sp>
      <p:sp>
        <p:nvSpPr>
          <p:cNvPr id="5" name="Footer Placeholder 4">
            <a:extLst>
              <a:ext uri="{FF2B5EF4-FFF2-40B4-BE49-F238E27FC236}">
                <a16:creationId xmlns:a16="http://schemas.microsoft.com/office/drawing/2014/main" id="{0C5D683A-790E-8CB4-B677-6DA4094EE0C3}"/>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1185B1F5-0208-BF62-E065-3B164093CA7F}"/>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2135428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56752-EC28-664A-D2E4-CB400D7B59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F3E9D9-9793-63F9-2EF5-6BF916F8E6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D46438-9DB3-5322-0E4E-45C22E82BA28}"/>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F38FB762-773F-0955-59B1-51116D40789C}"/>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8167756D-46F4-C9B5-61A0-17224A5B5091}"/>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866785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A4E25-36C4-3D27-4A05-27152925F2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2549196-FA74-208D-F6BF-58ED38B0C2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08B4B8-D312-D72B-3FBD-E6DBF31C61B0}"/>
              </a:ext>
            </a:extLst>
          </p:cNvPr>
          <p:cNvSpPr>
            <a:spLocks noGrp="1"/>
          </p:cNvSpPr>
          <p:nvPr>
            <p:ph type="dt" sz="half" idx="10"/>
          </p:nvPr>
        </p:nvSpPr>
        <p:spPr/>
        <p:txBody>
          <a:bodyPr/>
          <a:lstStyle/>
          <a:p>
            <a:fld id="{4BA17D91-8145-4607-931D-5E2D261560E8}" type="datetime1">
              <a:rPr lang="en-US" smtClean="0"/>
              <a:t>6/23/2025</a:t>
            </a:fld>
            <a:endParaRPr lang="en-US"/>
          </a:p>
        </p:txBody>
      </p:sp>
      <p:sp>
        <p:nvSpPr>
          <p:cNvPr id="5" name="Footer Placeholder 4">
            <a:extLst>
              <a:ext uri="{FF2B5EF4-FFF2-40B4-BE49-F238E27FC236}">
                <a16:creationId xmlns:a16="http://schemas.microsoft.com/office/drawing/2014/main" id="{835CCCEB-B69B-15EA-A959-78DE4137147F}"/>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D08BC5A3-7B2F-2C49-B23D-EAD6C20EB8B9}"/>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2111400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CCE9A-B321-5D0C-1267-FF6F0271228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AED80CE-1946-1325-2AD7-801E98380F9E}"/>
              </a:ext>
            </a:extLst>
          </p:cNvPr>
          <p:cNvSpPr>
            <a:spLocks noGrp="1"/>
          </p:cNvSpPr>
          <p:nvPr>
            <p:ph sz="half" idx="1"/>
          </p:nvPr>
        </p:nvSpPr>
        <p:spPr>
          <a:xfrm>
            <a:off x="838200" y="2604655"/>
            <a:ext cx="5181600" cy="35723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0020624-C4E8-7ECF-3A49-EB10EBA34F8C}"/>
              </a:ext>
            </a:extLst>
          </p:cNvPr>
          <p:cNvSpPr>
            <a:spLocks noGrp="1"/>
          </p:cNvSpPr>
          <p:nvPr>
            <p:ph sz="half" idx="2"/>
          </p:nvPr>
        </p:nvSpPr>
        <p:spPr>
          <a:xfrm>
            <a:off x="6172200" y="2604653"/>
            <a:ext cx="5181600" cy="35723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BB9EFC3-CED5-84C7-5680-738A96F3A868}"/>
              </a:ext>
            </a:extLst>
          </p:cNvPr>
          <p:cNvSpPr>
            <a:spLocks noGrp="1"/>
          </p:cNvSpPr>
          <p:nvPr>
            <p:ph type="dt" sz="half" idx="10"/>
          </p:nvPr>
        </p:nvSpPr>
        <p:spPr/>
        <p:txBody>
          <a:bodyPr/>
          <a:lstStyle/>
          <a:p>
            <a:fld id="{D47E4637-5F7B-403D-9730-2089F2A276F6}" type="datetime1">
              <a:rPr lang="en-US" smtClean="0"/>
              <a:t>6/23/2025</a:t>
            </a:fld>
            <a:endParaRPr lang="en-US"/>
          </a:p>
        </p:txBody>
      </p:sp>
      <p:sp>
        <p:nvSpPr>
          <p:cNvPr id="6" name="Footer Placeholder 5">
            <a:extLst>
              <a:ext uri="{FF2B5EF4-FFF2-40B4-BE49-F238E27FC236}">
                <a16:creationId xmlns:a16="http://schemas.microsoft.com/office/drawing/2014/main" id="{4A92A172-9B98-95D9-3E1A-6BAF21391E34}"/>
              </a:ext>
            </a:extLst>
          </p:cNvPr>
          <p:cNvSpPr>
            <a:spLocks noGrp="1"/>
          </p:cNvSpPr>
          <p:nvPr>
            <p:ph type="ftr" sz="quarter" idx="11"/>
          </p:nvPr>
        </p:nvSpPr>
        <p:spPr/>
        <p:txBody>
          <a:bodyPr/>
          <a:lstStyle/>
          <a:p>
            <a:r>
              <a:rPr lang="en-US"/>
              <a:t>TOWN OF COLLINGWOOD</a:t>
            </a:r>
            <a:endParaRPr lang="en-US" dirty="0"/>
          </a:p>
        </p:txBody>
      </p:sp>
      <p:sp>
        <p:nvSpPr>
          <p:cNvPr id="7" name="Slide Number Placeholder 6">
            <a:extLst>
              <a:ext uri="{FF2B5EF4-FFF2-40B4-BE49-F238E27FC236}">
                <a16:creationId xmlns:a16="http://schemas.microsoft.com/office/drawing/2014/main" id="{238C808E-2536-BC07-DB40-B689AAE8BC65}"/>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183244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58BB5-1CAB-15F8-B458-E725DCF0BD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B617C2-A321-D1FB-2A3F-421674D6EE0C}"/>
              </a:ext>
            </a:extLst>
          </p:cNvPr>
          <p:cNvSpPr>
            <a:spLocks noGrp="1"/>
          </p:cNvSpPr>
          <p:nvPr>
            <p:ph type="dt" sz="half" idx="10"/>
          </p:nvPr>
        </p:nvSpPr>
        <p:spPr/>
        <p:txBody>
          <a:bodyPr/>
          <a:lstStyle/>
          <a:p>
            <a:fld id="{FB79224A-7005-4354-AC7B-ED724BEF4955}" type="datetime1">
              <a:rPr lang="en-US" smtClean="0"/>
              <a:t>6/23/2025</a:t>
            </a:fld>
            <a:endParaRPr lang="en-US"/>
          </a:p>
        </p:txBody>
      </p:sp>
      <p:sp>
        <p:nvSpPr>
          <p:cNvPr id="4" name="Footer Placeholder 3">
            <a:extLst>
              <a:ext uri="{FF2B5EF4-FFF2-40B4-BE49-F238E27FC236}">
                <a16:creationId xmlns:a16="http://schemas.microsoft.com/office/drawing/2014/main" id="{EADA7620-B4C9-98BE-A885-27C3E82A2E7C}"/>
              </a:ext>
            </a:extLst>
          </p:cNvPr>
          <p:cNvSpPr>
            <a:spLocks noGrp="1"/>
          </p:cNvSpPr>
          <p:nvPr>
            <p:ph type="ftr" sz="quarter" idx="11"/>
          </p:nvPr>
        </p:nvSpPr>
        <p:spPr/>
        <p:txBody>
          <a:bodyPr/>
          <a:lstStyle/>
          <a:p>
            <a:r>
              <a:rPr lang="en-US"/>
              <a:t>TOWN OF COLLINGWOOD</a:t>
            </a:r>
            <a:endParaRPr lang="en-US" dirty="0"/>
          </a:p>
        </p:txBody>
      </p:sp>
      <p:sp>
        <p:nvSpPr>
          <p:cNvPr id="5" name="Slide Number Placeholder 4">
            <a:extLst>
              <a:ext uri="{FF2B5EF4-FFF2-40B4-BE49-F238E27FC236}">
                <a16:creationId xmlns:a16="http://schemas.microsoft.com/office/drawing/2014/main" id="{40225DEB-7E86-20EC-5F4D-50760F3F6D9B}"/>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35124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54D57F-5475-7808-B217-B43D5F8719ED}"/>
              </a:ext>
            </a:extLst>
          </p:cNvPr>
          <p:cNvSpPr>
            <a:spLocks noGrp="1"/>
          </p:cNvSpPr>
          <p:nvPr>
            <p:ph type="dt" sz="half" idx="10"/>
          </p:nvPr>
        </p:nvSpPr>
        <p:spPr/>
        <p:txBody>
          <a:bodyPr/>
          <a:lstStyle/>
          <a:p>
            <a:fld id="{197E9286-CD03-4504-8870-F401F6BDD899}" type="datetime1">
              <a:rPr lang="en-US" smtClean="0"/>
              <a:t>6/23/2025</a:t>
            </a:fld>
            <a:endParaRPr lang="en-US"/>
          </a:p>
        </p:txBody>
      </p:sp>
      <p:sp>
        <p:nvSpPr>
          <p:cNvPr id="3" name="Footer Placeholder 2">
            <a:extLst>
              <a:ext uri="{FF2B5EF4-FFF2-40B4-BE49-F238E27FC236}">
                <a16:creationId xmlns:a16="http://schemas.microsoft.com/office/drawing/2014/main" id="{F9886093-B454-7E3B-2C95-A2F14BA5437A}"/>
              </a:ext>
            </a:extLst>
          </p:cNvPr>
          <p:cNvSpPr>
            <a:spLocks noGrp="1"/>
          </p:cNvSpPr>
          <p:nvPr>
            <p:ph type="ftr" sz="quarter" idx="11"/>
          </p:nvPr>
        </p:nvSpPr>
        <p:spPr/>
        <p:txBody>
          <a:bodyPr/>
          <a:lstStyle/>
          <a:p>
            <a:r>
              <a:rPr lang="en-US"/>
              <a:t>TOWN OF COLLINGWOOD</a:t>
            </a:r>
            <a:endParaRPr lang="en-US" dirty="0"/>
          </a:p>
        </p:txBody>
      </p:sp>
      <p:sp>
        <p:nvSpPr>
          <p:cNvPr id="4" name="Slide Number Placeholder 3">
            <a:extLst>
              <a:ext uri="{FF2B5EF4-FFF2-40B4-BE49-F238E27FC236}">
                <a16:creationId xmlns:a16="http://schemas.microsoft.com/office/drawing/2014/main" id="{8EBC5AC9-D57D-58B2-42BF-594ABA7CC998}"/>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12856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AC52A-F9DB-4686-CE12-4390D37BC8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3FD0DE-66FA-6951-DCCE-4A9E3D0094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3D35C0-ECF7-8EBA-81CA-F664B61E2F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8CC406-1706-E7A0-856B-F1EC963B33D2}"/>
              </a:ext>
            </a:extLst>
          </p:cNvPr>
          <p:cNvSpPr>
            <a:spLocks noGrp="1"/>
          </p:cNvSpPr>
          <p:nvPr>
            <p:ph type="dt" sz="half" idx="10"/>
          </p:nvPr>
        </p:nvSpPr>
        <p:spPr/>
        <p:txBody>
          <a:bodyPr/>
          <a:lstStyle/>
          <a:p>
            <a:fld id="{E0B27054-C4BD-419E-A760-9AB10BB5CFA3}" type="datetime1">
              <a:rPr lang="en-US" smtClean="0"/>
              <a:t>6/23/2025</a:t>
            </a:fld>
            <a:endParaRPr lang="en-US"/>
          </a:p>
        </p:txBody>
      </p:sp>
      <p:sp>
        <p:nvSpPr>
          <p:cNvPr id="6" name="Footer Placeholder 5">
            <a:extLst>
              <a:ext uri="{FF2B5EF4-FFF2-40B4-BE49-F238E27FC236}">
                <a16:creationId xmlns:a16="http://schemas.microsoft.com/office/drawing/2014/main" id="{3CF3B1DF-9996-6CB5-C71E-54B7BB4B3E6B}"/>
              </a:ext>
            </a:extLst>
          </p:cNvPr>
          <p:cNvSpPr>
            <a:spLocks noGrp="1"/>
          </p:cNvSpPr>
          <p:nvPr>
            <p:ph type="ftr" sz="quarter" idx="11"/>
          </p:nvPr>
        </p:nvSpPr>
        <p:spPr/>
        <p:txBody>
          <a:bodyPr/>
          <a:lstStyle/>
          <a:p>
            <a:r>
              <a:rPr lang="en-US"/>
              <a:t>TOWN OF COLLINGWOOD</a:t>
            </a:r>
            <a:endParaRPr lang="en-US" dirty="0"/>
          </a:p>
        </p:txBody>
      </p:sp>
      <p:sp>
        <p:nvSpPr>
          <p:cNvPr id="7" name="Slide Number Placeholder 6">
            <a:extLst>
              <a:ext uri="{FF2B5EF4-FFF2-40B4-BE49-F238E27FC236}">
                <a16:creationId xmlns:a16="http://schemas.microsoft.com/office/drawing/2014/main" id="{8688C44D-7813-5E35-8BE2-1803DA197E60}"/>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1152667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9279D-96B1-C33A-61FF-723C113326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01A267-F0D5-4D73-2CFE-1874F993B3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438CAE2-0B26-90D6-8311-3C36C65111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A15B80-5139-2D89-A3B8-0183C58015FD}"/>
              </a:ext>
            </a:extLst>
          </p:cNvPr>
          <p:cNvSpPr>
            <a:spLocks noGrp="1"/>
          </p:cNvSpPr>
          <p:nvPr>
            <p:ph type="dt" sz="half" idx="10"/>
          </p:nvPr>
        </p:nvSpPr>
        <p:spPr/>
        <p:txBody>
          <a:bodyPr/>
          <a:lstStyle/>
          <a:p>
            <a:fld id="{17536139-F842-41D5-8B66-D0B5D9426B67}" type="datetime1">
              <a:rPr lang="en-US" smtClean="0"/>
              <a:t>6/23/2025</a:t>
            </a:fld>
            <a:endParaRPr lang="en-US"/>
          </a:p>
        </p:txBody>
      </p:sp>
      <p:sp>
        <p:nvSpPr>
          <p:cNvPr id="6" name="Footer Placeholder 5">
            <a:extLst>
              <a:ext uri="{FF2B5EF4-FFF2-40B4-BE49-F238E27FC236}">
                <a16:creationId xmlns:a16="http://schemas.microsoft.com/office/drawing/2014/main" id="{1006E872-D3AF-F150-A23D-D42CAAB52D06}"/>
              </a:ext>
            </a:extLst>
          </p:cNvPr>
          <p:cNvSpPr>
            <a:spLocks noGrp="1"/>
          </p:cNvSpPr>
          <p:nvPr>
            <p:ph type="ftr" sz="quarter" idx="11"/>
          </p:nvPr>
        </p:nvSpPr>
        <p:spPr/>
        <p:txBody>
          <a:bodyPr/>
          <a:lstStyle/>
          <a:p>
            <a:r>
              <a:rPr lang="en-US"/>
              <a:t>TOWN OF COLLINGWOOD</a:t>
            </a:r>
            <a:endParaRPr lang="en-US" dirty="0"/>
          </a:p>
        </p:txBody>
      </p:sp>
      <p:sp>
        <p:nvSpPr>
          <p:cNvPr id="7" name="Slide Number Placeholder 6">
            <a:extLst>
              <a:ext uri="{FF2B5EF4-FFF2-40B4-BE49-F238E27FC236}">
                <a16:creationId xmlns:a16="http://schemas.microsoft.com/office/drawing/2014/main" id="{DD10B41E-5596-2C61-15D3-EA659331B8B3}"/>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1124688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60F75-0A64-3305-C1A3-8DB9FA95E7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DC5EC7-6749-3FB4-D30D-0A08A5C8CB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6FA46-1847-4871-B419-51F42CDEF3D1}"/>
              </a:ext>
            </a:extLst>
          </p:cNvPr>
          <p:cNvSpPr>
            <a:spLocks noGrp="1"/>
          </p:cNvSpPr>
          <p:nvPr>
            <p:ph type="dt" sz="half" idx="10"/>
          </p:nvPr>
        </p:nvSpPr>
        <p:spPr/>
        <p:txBody>
          <a:bodyPr/>
          <a:lstStyle/>
          <a:p>
            <a:fld id="{D09B057B-A2A5-4A70-8EF4-2F781C3B363F}" type="datetime1">
              <a:rPr lang="en-US" smtClean="0"/>
              <a:t>6/23/2025</a:t>
            </a:fld>
            <a:endParaRPr lang="en-US"/>
          </a:p>
        </p:txBody>
      </p:sp>
      <p:sp>
        <p:nvSpPr>
          <p:cNvPr id="5" name="Footer Placeholder 4">
            <a:extLst>
              <a:ext uri="{FF2B5EF4-FFF2-40B4-BE49-F238E27FC236}">
                <a16:creationId xmlns:a16="http://schemas.microsoft.com/office/drawing/2014/main" id="{7844BAD1-95D0-5760-8187-A7DAEB22886E}"/>
              </a:ext>
            </a:extLst>
          </p:cNvPr>
          <p:cNvSpPr>
            <a:spLocks noGrp="1"/>
          </p:cNvSpPr>
          <p:nvPr>
            <p:ph type="ftr" sz="quarter" idx="11"/>
          </p:nvPr>
        </p:nvSpPr>
        <p:spPr/>
        <p:txBody>
          <a:bodyPr/>
          <a:lstStyle/>
          <a:p>
            <a:r>
              <a:rPr lang="en-US"/>
              <a:t>TOWN OF COLLINGWOOD</a:t>
            </a:r>
          </a:p>
        </p:txBody>
      </p:sp>
      <p:sp>
        <p:nvSpPr>
          <p:cNvPr id="6" name="Slide Number Placeholder 5">
            <a:extLst>
              <a:ext uri="{FF2B5EF4-FFF2-40B4-BE49-F238E27FC236}">
                <a16:creationId xmlns:a16="http://schemas.microsoft.com/office/drawing/2014/main" id="{30B8DF1D-E2D6-3C30-9550-3BE64AAB84F6}"/>
              </a:ext>
            </a:extLst>
          </p:cNvPr>
          <p:cNvSpPr>
            <a:spLocks noGrp="1"/>
          </p:cNvSpPr>
          <p:nvPr>
            <p:ph type="sldNum" sz="quarter" idx="12"/>
          </p:nvPr>
        </p:nvSpPr>
        <p:spPr/>
        <p:txBody>
          <a:bodyPr/>
          <a:lstStyle/>
          <a:p>
            <a:fld id="{8357D10F-C558-4684-ACD4-69A413E7BBA0}" type="slidenum">
              <a:rPr lang="en-US" smtClean="0"/>
              <a:t>‹#›</a:t>
            </a:fld>
            <a:endParaRPr lang="en-US"/>
          </a:p>
        </p:txBody>
      </p:sp>
    </p:spTree>
    <p:extLst>
      <p:ext uri="{BB962C8B-B14F-4D97-AF65-F5344CB8AC3E}">
        <p14:creationId xmlns:p14="http://schemas.microsoft.com/office/powerpoint/2010/main" val="4248363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3BEC8A-CB8A-98FD-AE9F-65841E9ACD71}"/>
              </a:ext>
            </a:extLst>
          </p:cNvPr>
          <p:cNvSpPr>
            <a:spLocks noGrp="1"/>
          </p:cNvSpPr>
          <p:nvPr>
            <p:ph type="title"/>
          </p:nvPr>
        </p:nvSpPr>
        <p:spPr>
          <a:xfrm>
            <a:off x="838200" y="109970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9F78DB-F29D-C551-D506-5D0DFFCE1552}"/>
              </a:ext>
            </a:extLst>
          </p:cNvPr>
          <p:cNvSpPr>
            <a:spLocks noGrp="1"/>
          </p:cNvSpPr>
          <p:nvPr>
            <p:ph type="body" idx="1"/>
          </p:nvPr>
        </p:nvSpPr>
        <p:spPr>
          <a:xfrm>
            <a:off x="838200" y="2493818"/>
            <a:ext cx="10515600" cy="36831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0E9A6AB-1D96-7CCD-8645-187B9D686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5C6AE021-BD8D-42F7-909E-001C54F224E0}" type="datetime1">
              <a:rPr lang="en-US" smtClean="0"/>
              <a:t>6/23/2025</a:t>
            </a:fld>
            <a:endParaRPr lang="en-US" dirty="0"/>
          </a:p>
        </p:txBody>
      </p:sp>
      <p:sp>
        <p:nvSpPr>
          <p:cNvPr id="5" name="Footer Placeholder 4">
            <a:extLst>
              <a:ext uri="{FF2B5EF4-FFF2-40B4-BE49-F238E27FC236}">
                <a16:creationId xmlns:a16="http://schemas.microsoft.com/office/drawing/2014/main" id="{FC0CC265-B46D-D0AD-06DA-DF31980E64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a:t>TOWN OF COLLINGWOOD</a:t>
            </a:r>
            <a:endParaRPr lang="en-US" dirty="0"/>
          </a:p>
        </p:txBody>
      </p:sp>
      <p:sp>
        <p:nvSpPr>
          <p:cNvPr id="6" name="Slide Number Placeholder 5">
            <a:extLst>
              <a:ext uri="{FF2B5EF4-FFF2-40B4-BE49-F238E27FC236}">
                <a16:creationId xmlns:a16="http://schemas.microsoft.com/office/drawing/2014/main" id="{581B02F4-E027-749B-D81B-644837A90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8357D10F-C558-4684-ACD4-69A413E7BBA0}" type="slidenum">
              <a:rPr lang="en-US" smtClean="0"/>
              <a:t>‹#›</a:t>
            </a:fld>
            <a:endParaRPr lang="en-US" dirty="0"/>
          </a:p>
        </p:txBody>
      </p:sp>
    </p:spTree>
    <p:extLst>
      <p:ext uri="{BB962C8B-B14F-4D97-AF65-F5344CB8AC3E}">
        <p14:creationId xmlns:p14="http://schemas.microsoft.com/office/powerpoint/2010/main" val="74911618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6B6B-12C1-F1B6-BDAD-9ABF3B0E1B97}"/>
              </a:ext>
            </a:extLst>
          </p:cNvPr>
          <p:cNvSpPr>
            <a:spLocks noGrp="1"/>
          </p:cNvSpPr>
          <p:nvPr>
            <p:ph type="ctrTitle"/>
          </p:nvPr>
        </p:nvSpPr>
        <p:spPr/>
        <p:txBody>
          <a:bodyPr/>
          <a:lstStyle/>
          <a:p>
            <a:r>
              <a:rPr lang="en-US" dirty="0"/>
              <a:t>Arts Centre Proposal</a:t>
            </a:r>
            <a:br>
              <a:rPr lang="en-US" dirty="0"/>
            </a:br>
            <a:r>
              <a:rPr lang="en-US" dirty="0"/>
              <a:t>Next Steps</a:t>
            </a:r>
          </a:p>
        </p:txBody>
      </p:sp>
      <p:sp>
        <p:nvSpPr>
          <p:cNvPr id="3" name="Subtitle 2">
            <a:extLst>
              <a:ext uri="{FF2B5EF4-FFF2-40B4-BE49-F238E27FC236}">
                <a16:creationId xmlns:a16="http://schemas.microsoft.com/office/drawing/2014/main" id="{9FDC31BE-F330-8B7D-C487-E1D19F6F374C}"/>
              </a:ext>
            </a:extLst>
          </p:cNvPr>
          <p:cNvSpPr>
            <a:spLocks noGrp="1"/>
          </p:cNvSpPr>
          <p:nvPr>
            <p:ph type="subTitle" idx="1"/>
          </p:nvPr>
        </p:nvSpPr>
        <p:spPr/>
        <p:txBody>
          <a:bodyPr/>
          <a:lstStyle/>
          <a:p>
            <a:r>
              <a:rPr lang="en-US" dirty="0"/>
              <a:t>Committee of the Whole</a:t>
            </a:r>
          </a:p>
          <a:p>
            <a:r>
              <a:rPr lang="en-US" dirty="0"/>
              <a:t>June 23, 2025</a:t>
            </a:r>
          </a:p>
        </p:txBody>
      </p:sp>
      <p:sp>
        <p:nvSpPr>
          <p:cNvPr id="4" name="Footer Placeholder 3">
            <a:extLst>
              <a:ext uri="{FF2B5EF4-FFF2-40B4-BE49-F238E27FC236}">
                <a16:creationId xmlns:a16="http://schemas.microsoft.com/office/drawing/2014/main" id="{3DCDDA30-6BF7-80A2-3C7C-EC95E2568CE2}"/>
              </a:ext>
            </a:extLst>
          </p:cNvPr>
          <p:cNvSpPr>
            <a:spLocks noGrp="1"/>
          </p:cNvSpPr>
          <p:nvPr>
            <p:ph type="ftr" sz="quarter" idx="11"/>
          </p:nvPr>
        </p:nvSpPr>
        <p:spPr/>
        <p:txBody>
          <a:bodyPr/>
          <a:lstStyle/>
          <a:p>
            <a:r>
              <a:rPr lang="en-US" dirty="0"/>
              <a:t>TOWN OF COLLINGWOOD</a:t>
            </a:r>
          </a:p>
        </p:txBody>
      </p:sp>
      <p:sp>
        <p:nvSpPr>
          <p:cNvPr id="5" name="Date Placeholder 4">
            <a:extLst>
              <a:ext uri="{FF2B5EF4-FFF2-40B4-BE49-F238E27FC236}">
                <a16:creationId xmlns:a16="http://schemas.microsoft.com/office/drawing/2014/main" id="{075BBA35-F64B-CFA0-A281-D0D50085336F}"/>
              </a:ext>
            </a:extLst>
          </p:cNvPr>
          <p:cNvSpPr>
            <a:spLocks noGrp="1"/>
          </p:cNvSpPr>
          <p:nvPr>
            <p:ph type="dt" sz="half" idx="10"/>
          </p:nvPr>
        </p:nvSpPr>
        <p:spPr/>
        <p:txBody>
          <a:bodyPr/>
          <a:lstStyle/>
          <a:p>
            <a:fld id="{25977942-F9E4-4006-81B9-28A13370D41A}" type="datetime1">
              <a:rPr lang="en-US" smtClean="0"/>
              <a:t>6/23/2025</a:t>
            </a:fld>
            <a:endParaRPr lang="en-US"/>
          </a:p>
        </p:txBody>
      </p:sp>
      <p:sp>
        <p:nvSpPr>
          <p:cNvPr id="6" name="Slide Number Placeholder 5">
            <a:extLst>
              <a:ext uri="{FF2B5EF4-FFF2-40B4-BE49-F238E27FC236}">
                <a16:creationId xmlns:a16="http://schemas.microsoft.com/office/drawing/2014/main" id="{47BAA66D-D2A9-FE75-5D5D-4D7C43DDF795}"/>
              </a:ext>
            </a:extLst>
          </p:cNvPr>
          <p:cNvSpPr>
            <a:spLocks noGrp="1"/>
          </p:cNvSpPr>
          <p:nvPr>
            <p:ph type="sldNum" sz="quarter" idx="12"/>
          </p:nvPr>
        </p:nvSpPr>
        <p:spPr/>
        <p:txBody>
          <a:bodyPr/>
          <a:lstStyle/>
          <a:p>
            <a:fld id="{8357D10F-C558-4684-ACD4-69A413E7BBA0}" type="slidenum">
              <a:rPr lang="en-US" smtClean="0"/>
              <a:t>1</a:t>
            </a:fld>
            <a:endParaRPr lang="en-US"/>
          </a:p>
        </p:txBody>
      </p:sp>
    </p:spTree>
    <p:extLst>
      <p:ext uri="{BB962C8B-B14F-4D97-AF65-F5344CB8AC3E}">
        <p14:creationId xmlns:p14="http://schemas.microsoft.com/office/powerpoint/2010/main" val="486947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13178-E24E-BFD2-0DA9-D2C8D96CF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B512E6-1096-2499-0DAF-25A2F2CA387F}"/>
              </a:ext>
            </a:extLst>
          </p:cNvPr>
          <p:cNvSpPr>
            <a:spLocks noGrp="1"/>
          </p:cNvSpPr>
          <p:nvPr>
            <p:ph type="title"/>
          </p:nvPr>
        </p:nvSpPr>
        <p:spPr/>
        <p:txBody>
          <a:bodyPr/>
          <a:lstStyle/>
          <a:p>
            <a:r>
              <a:rPr lang="en-US" dirty="0"/>
              <a:t>Parking Considerations</a:t>
            </a:r>
          </a:p>
        </p:txBody>
      </p:sp>
      <p:sp>
        <p:nvSpPr>
          <p:cNvPr id="3" name="Content Placeholder 2">
            <a:extLst>
              <a:ext uri="{FF2B5EF4-FFF2-40B4-BE49-F238E27FC236}">
                <a16:creationId xmlns:a16="http://schemas.microsoft.com/office/drawing/2014/main" id="{D78DC38B-FF03-BF14-6101-BB9B3D449C01}"/>
              </a:ext>
            </a:extLst>
          </p:cNvPr>
          <p:cNvSpPr>
            <a:spLocks noGrp="1"/>
          </p:cNvSpPr>
          <p:nvPr>
            <p:ph idx="1"/>
          </p:nvPr>
        </p:nvSpPr>
        <p:spPr/>
        <p:txBody>
          <a:bodyPr/>
          <a:lstStyle/>
          <a:p>
            <a:r>
              <a:rPr lang="en-US" dirty="0"/>
              <a:t>Master Mobility &amp; Transportation Plan</a:t>
            </a:r>
          </a:p>
          <a:p>
            <a:r>
              <a:rPr lang="en-US" dirty="0"/>
              <a:t>Parking Accommodation Study</a:t>
            </a:r>
          </a:p>
          <a:p>
            <a:endParaRPr lang="en-US" dirty="0"/>
          </a:p>
          <a:p>
            <a:pPr marL="0" indent="0">
              <a:buNone/>
            </a:pPr>
            <a:r>
              <a:rPr lang="en-US" dirty="0"/>
              <a:t>New parking capacity is intended to be in place prior to closing 48 Ste. Marie lot</a:t>
            </a:r>
          </a:p>
        </p:txBody>
      </p:sp>
      <p:sp>
        <p:nvSpPr>
          <p:cNvPr id="4" name="Date Placeholder 3">
            <a:extLst>
              <a:ext uri="{FF2B5EF4-FFF2-40B4-BE49-F238E27FC236}">
                <a16:creationId xmlns:a16="http://schemas.microsoft.com/office/drawing/2014/main" id="{0FE542D2-1444-4231-5700-25F99D0FA7CA}"/>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03698C87-430B-C88D-C3EF-AAFCCE5F6E27}"/>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B649F673-90E5-A142-828C-991A10C08DCB}"/>
              </a:ext>
            </a:extLst>
          </p:cNvPr>
          <p:cNvSpPr>
            <a:spLocks noGrp="1"/>
          </p:cNvSpPr>
          <p:nvPr>
            <p:ph type="sldNum" sz="quarter" idx="12"/>
          </p:nvPr>
        </p:nvSpPr>
        <p:spPr/>
        <p:txBody>
          <a:bodyPr/>
          <a:lstStyle/>
          <a:p>
            <a:fld id="{8357D10F-C558-4684-ACD4-69A413E7BBA0}" type="slidenum">
              <a:rPr lang="en-US" smtClean="0"/>
              <a:t>10</a:t>
            </a:fld>
            <a:endParaRPr lang="en-US"/>
          </a:p>
        </p:txBody>
      </p:sp>
    </p:spTree>
    <p:extLst>
      <p:ext uri="{BB962C8B-B14F-4D97-AF65-F5344CB8AC3E}">
        <p14:creationId xmlns:p14="http://schemas.microsoft.com/office/powerpoint/2010/main" val="2915484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A4345-8153-023D-5F98-0FFF1AFB55A9}"/>
              </a:ext>
            </a:extLst>
          </p:cNvPr>
          <p:cNvSpPr>
            <a:spLocks noGrp="1"/>
          </p:cNvSpPr>
          <p:nvPr>
            <p:ph type="title"/>
          </p:nvPr>
        </p:nvSpPr>
        <p:spPr/>
        <p:txBody>
          <a:bodyPr/>
          <a:lstStyle/>
          <a:p>
            <a:r>
              <a:rPr lang="en-US" dirty="0"/>
              <a:t>Project Governance</a:t>
            </a:r>
          </a:p>
        </p:txBody>
      </p:sp>
      <p:sp>
        <p:nvSpPr>
          <p:cNvPr id="3" name="Content Placeholder 2">
            <a:extLst>
              <a:ext uri="{FF2B5EF4-FFF2-40B4-BE49-F238E27FC236}">
                <a16:creationId xmlns:a16="http://schemas.microsoft.com/office/drawing/2014/main" id="{8E0E947C-167E-7997-DD5F-74F66EE50965}"/>
              </a:ext>
            </a:extLst>
          </p:cNvPr>
          <p:cNvSpPr>
            <a:spLocks noGrp="1"/>
          </p:cNvSpPr>
          <p:nvPr>
            <p:ph idx="1"/>
          </p:nvPr>
        </p:nvSpPr>
        <p:spPr/>
        <p:txBody>
          <a:bodyPr/>
          <a:lstStyle/>
          <a:p>
            <a:r>
              <a:rPr lang="en-US" dirty="0"/>
              <a:t>Priority action item</a:t>
            </a:r>
          </a:p>
          <a:p>
            <a:r>
              <a:rPr lang="en-US" dirty="0"/>
              <a:t>Project Management</a:t>
            </a:r>
          </a:p>
          <a:p>
            <a:r>
              <a:rPr lang="en-US" dirty="0"/>
              <a:t>Governance model options</a:t>
            </a:r>
          </a:p>
          <a:p>
            <a:pPr lvl="1"/>
            <a:r>
              <a:rPr lang="en-US" dirty="0"/>
              <a:t>Includes consideration of an arms-length and appropriately-skilled Board</a:t>
            </a:r>
          </a:p>
        </p:txBody>
      </p:sp>
      <p:sp>
        <p:nvSpPr>
          <p:cNvPr id="4" name="Date Placeholder 3">
            <a:extLst>
              <a:ext uri="{FF2B5EF4-FFF2-40B4-BE49-F238E27FC236}">
                <a16:creationId xmlns:a16="http://schemas.microsoft.com/office/drawing/2014/main" id="{157DB78F-C839-FE6D-4534-843E64E3D69C}"/>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E16E3883-C60B-53F9-BBDB-C9A6552E1FC6}"/>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F54B3604-A0DE-98B9-8796-CC53BFD332B6}"/>
              </a:ext>
            </a:extLst>
          </p:cNvPr>
          <p:cNvSpPr>
            <a:spLocks noGrp="1"/>
          </p:cNvSpPr>
          <p:nvPr>
            <p:ph type="sldNum" sz="quarter" idx="12"/>
          </p:nvPr>
        </p:nvSpPr>
        <p:spPr/>
        <p:txBody>
          <a:bodyPr/>
          <a:lstStyle/>
          <a:p>
            <a:fld id="{8357D10F-C558-4684-ACD4-69A413E7BBA0}" type="slidenum">
              <a:rPr lang="en-US" smtClean="0"/>
              <a:t>11</a:t>
            </a:fld>
            <a:endParaRPr lang="en-US"/>
          </a:p>
        </p:txBody>
      </p:sp>
    </p:spTree>
    <p:extLst>
      <p:ext uri="{BB962C8B-B14F-4D97-AF65-F5344CB8AC3E}">
        <p14:creationId xmlns:p14="http://schemas.microsoft.com/office/powerpoint/2010/main" val="2722187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8FA70-2E92-6B6B-AC96-980570167405}"/>
              </a:ext>
            </a:extLst>
          </p:cNvPr>
          <p:cNvSpPr>
            <a:spLocks noGrp="1"/>
          </p:cNvSpPr>
          <p:nvPr>
            <p:ph type="title"/>
          </p:nvPr>
        </p:nvSpPr>
        <p:spPr/>
        <p:txBody>
          <a:bodyPr/>
          <a:lstStyle/>
          <a:p>
            <a:r>
              <a:rPr lang="en-US" dirty="0"/>
              <a:t>Project Delivery Methodology</a:t>
            </a:r>
          </a:p>
        </p:txBody>
      </p:sp>
      <p:sp>
        <p:nvSpPr>
          <p:cNvPr id="3" name="Content Placeholder 2">
            <a:extLst>
              <a:ext uri="{FF2B5EF4-FFF2-40B4-BE49-F238E27FC236}">
                <a16:creationId xmlns:a16="http://schemas.microsoft.com/office/drawing/2014/main" id="{BDD1A487-3C50-D4B4-4236-517E37B3252D}"/>
              </a:ext>
            </a:extLst>
          </p:cNvPr>
          <p:cNvSpPr>
            <a:spLocks noGrp="1"/>
          </p:cNvSpPr>
          <p:nvPr>
            <p:ph idx="1"/>
          </p:nvPr>
        </p:nvSpPr>
        <p:spPr/>
        <p:txBody>
          <a:bodyPr/>
          <a:lstStyle/>
          <a:p>
            <a:r>
              <a:rPr lang="en-US" dirty="0"/>
              <a:t>Priority action item</a:t>
            </a:r>
          </a:p>
          <a:p>
            <a:r>
              <a:rPr lang="en-US" dirty="0"/>
              <a:t>Critical to select based on cash flow</a:t>
            </a:r>
          </a:p>
          <a:p>
            <a:r>
              <a:rPr lang="en-US" dirty="0"/>
              <a:t>Design-Bid-Build, Design-Build, Progressive Design-Build, Construction Management at Risk, Public-Private Partnership </a:t>
            </a:r>
          </a:p>
          <a:p>
            <a:r>
              <a:rPr lang="en-US" dirty="0"/>
              <a:t>Pre-construction costs estimated at $1.44M up to $4.8M.</a:t>
            </a:r>
          </a:p>
        </p:txBody>
      </p:sp>
      <p:sp>
        <p:nvSpPr>
          <p:cNvPr id="4" name="Date Placeholder 3">
            <a:extLst>
              <a:ext uri="{FF2B5EF4-FFF2-40B4-BE49-F238E27FC236}">
                <a16:creationId xmlns:a16="http://schemas.microsoft.com/office/drawing/2014/main" id="{19FDC7F3-25D4-CF10-7013-A9C51358BD1A}"/>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08656DEB-A7A4-5504-501C-B1340B0D9CA4}"/>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537EEB39-229C-2828-BA57-684A623060B9}"/>
              </a:ext>
            </a:extLst>
          </p:cNvPr>
          <p:cNvSpPr>
            <a:spLocks noGrp="1"/>
          </p:cNvSpPr>
          <p:nvPr>
            <p:ph type="sldNum" sz="quarter" idx="12"/>
          </p:nvPr>
        </p:nvSpPr>
        <p:spPr/>
        <p:txBody>
          <a:bodyPr/>
          <a:lstStyle/>
          <a:p>
            <a:fld id="{8357D10F-C558-4684-ACD4-69A413E7BBA0}" type="slidenum">
              <a:rPr lang="en-US" smtClean="0"/>
              <a:t>12</a:t>
            </a:fld>
            <a:endParaRPr lang="en-US"/>
          </a:p>
        </p:txBody>
      </p:sp>
    </p:spTree>
    <p:extLst>
      <p:ext uri="{BB962C8B-B14F-4D97-AF65-F5344CB8AC3E}">
        <p14:creationId xmlns:p14="http://schemas.microsoft.com/office/powerpoint/2010/main" val="873893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2B247-737D-43B2-9CC4-1C0FF0AA008C}"/>
              </a:ext>
            </a:extLst>
          </p:cNvPr>
          <p:cNvSpPr>
            <a:spLocks noGrp="1"/>
          </p:cNvSpPr>
          <p:nvPr>
            <p:ph type="title"/>
          </p:nvPr>
        </p:nvSpPr>
        <p:spPr/>
        <p:txBody>
          <a:bodyPr/>
          <a:lstStyle/>
          <a:p>
            <a:r>
              <a:rPr lang="en-US" dirty="0"/>
              <a:t>Options and Next Steps</a:t>
            </a:r>
          </a:p>
        </p:txBody>
      </p:sp>
      <p:sp>
        <p:nvSpPr>
          <p:cNvPr id="3" name="Content Placeholder 2">
            <a:extLst>
              <a:ext uri="{FF2B5EF4-FFF2-40B4-BE49-F238E27FC236}">
                <a16:creationId xmlns:a16="http://schemas.microsoft.com/office/drawing/2014/main" id="{256280BE-E7D5-AF9D-1E51-B9DB2CDED235}"/>
              </a:ext>
            </a:extLst>
          </p:cNvPr>
          <p:cNvSpPr>
            <a:spLocks noGrp="1"/>
          </p:cNvSpPr>
          <p:nvPr>
            <p:ph idx="1"/>
          </p:nvPr>
        </p:nvSpPr>
        <p:spPr/>
        <p:txBody>
          <a:bodyPr/>
          <a:lstStyle/>
          <a:p>
            <a:pPr lvl="0"/>
            <a:r>
              <a:rPr lang="en-US" dirty="0"/>
              <a:t>Do we take the next step in this project,</a:t>
            </a:r>
          </a:p>
          <a:p>
            <a:pPr lvl="0"/>
            <a:r>
              <a:rPr lang="en-CA" dirty="0"/>
              <a:t>What is included in that step, and</a:t>
            </a:r>
            <a:endParaRPr lang="en-US" dirty="0"/>
          </a:p>
          <a:p>
            <a:pPr lvl="0"/>
            <a:r>
              <a:rPr lang="en-CA" dirty="0"/>
              <a:t>When should it be taken?</a:t>
            </a:r>
            <a:endParaRPr lang="en-US" dirty="0"/>
          </a:p>
          <a:p>
            <a:endParaRPr lang="en-US" dirty="0"/>
          </a:p>
        </p:txBody>
      </p:sp>
      <p:sp>
        <p:nvSpPr>
          <p:cNvPr id="4" name="Date Placeholder 3">
            <a:extLst>
              <a:ext uri="{FF2B5EF4-FFF2-40B4-BE49-F238E27FC236}">
                <a16:creationId xmlns:a16="http://schemas.microsoft.com/office/drawing/2014/main" id="{22238F7E-B636-4F9B-96E5-6F1E58314845}"/>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19B5CF25-B327-99A2-2CEF-B2B0DB334EA9}"/>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F3A12036-3C49-DAF3-5A31-798B64B7F6AE}"/>
              </a:ext>
            </a:extLst>
          </p:cNvPr>
          <p:cNvSpPr>
            <a:spLocks noGrp="1"/>
          </p:cNvSpPr>
          <p:nvPr>
            <p:ph type="sldNum" sz="quarter" idx="12"/>
          </p:nvPr>
        </p:nvSpPr>
        <p:spPr/>
        <p:txBody>
          <a:bodyPr/>
          <a:lstStyle/>
          <a:p>
            <a:fld id="{8357D10F-C558-4684-ACD4-69A413E7BBA0}" type="slidenum">
              <a:rPr lang="en-US" smtClean="0"/>
              <a:t>13</a:t>
            </a:fld>
            <a:endParaRPr lang="en-US"/>
          </a:p>
        </p:txBody>
      </p:sp>
    </p:spTree>
    <p:extLst>
      <p:ext uri="{BB962C8B-B14F-4D97-AF65-F5344CB8AC3E}">
        <p14:creationId xmlns:p14="http://schemas.microsoft.com/office/powerpoint/2010/main" val="1996498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25ACE-2E5F-99E7-D5D8-F223F0637D7E}"/>
              </a:ext>
            </a:extLst>
          </p:cNvPr>
          <p:cNvSpPr>
            <a:spLocks noGrp="1"/>
          </p:cNvSpPr>
          <p:nvPr>
            <p:ph type="title"/>
          </p:nvPr>
        </p:nvSpPr>
        <p:spPr/>
        <p:txBody>
          <a:bodyPr/>
          <a:lstStyle/>
          <a:p>
            <a:r>
              <a:rPr lang="en-US" dirty="0"/>
              <a:t>Option 1 - Recommended</a:t>
            </a:r>
          </a:p>
        </p:txBody>
      </p:sp>
      <p:sp>
        <p:nvSpPr>
          <p:cNvPr id="3" name="Content Placeholder 2">
            <a:extLst>
              <a:ext uri="{FF2B5EF4-FFF2-40B4-BE49-F238E27FC236}">
                <a16:creationId xmlns:a16="http://schemas.microsoft.com/office/drawing/2014/main" id="{033C6CE6-17AE-36A8-F57E-C185124F310A}"/>
              </a:ext>
            </a:extLst>
          </p:cNvPr>
          <p:cNvSpPr>
            <a:spLocks noGrp="1"/>
          </p:cNvSpPr>
          <p:nvPr>
            <p:ph idx="1"/>
          </p:nvPr>
        </p:nvSpPr>
        <p:spPr/>
        <p:txBody>
          <a:bodyPr/>
          <a:lstStyle/>
          <a:p>
            <a:pPr lvl="0"/>
            <a:r>
              <a:rPr lang="en-CA" dirty="0"/>
              <a:t>Endorse Project Scope and Location and Move into Grant-Readiness Phase</a:t>
            </a:r>
          </a:p>
          <a:p>
            <a:pPr lvl="1"/>
            <a:r>
              <a:rPr lang="en-CA" dirty="0"/>
              <a:t>Project Manager </a:t>
            </a:r>
          </a:p>
          <a:p>
            <a:pPr lvl="1"/>
            <a:r>
              <a:rPr lang="en-CA" dirty="0"/>
              <a:t>Infrastructure Advisor</a:t>
            </a:r>
          </a:p>
          <a:p>
            <a:pPr lvl="1"/>
            <a:r>
              <a:rPr lang="en-CA" dirty="0"/>
              <a:t>Governance and Project Delivery Methodology</a:t>
            </a:r>
          </a:p>
          <a:p>
            <a:pPr lvl="1"/>
            <a:r>
              <a:rPr lang="en-CA" dirty="0"/>
              <a:t>Fundraising Professional</a:t>
            </a:r>
          </a:p>
          <a:p>
            <a:pPr lvl="1"/>
            <a:r>
              <a:rPr lang="en-CA" dirty="0"/>
              <a:t>Partnership Opportunities</a:t>
            </a:r>
          </a:p>
          <a:p>
            <a:pPr lvl="1"/>
            <a:r>
              <a:rPr lang="en-CA" dirty="0"/>
              <a:t>Parking Solutions</a:t>
            </a:r>
          </a:p>
          <a:p>
            <a:pPr lvl="1"/>
            <a:r>
              <a:rPr lang="en-CA" dirty="0"/>
              <a:t>Preparation of Documents to Seek Delivery Proponent</a:t>
            </a:r>
          </a:p>
          <a:p>
            <a:pPr lvl="1"/>
            <a:endParaRPr lang="en-US" dirty="0"/>
          </a:p>
        </p:txBody>
      </p:sp>
      <p:sp>
        <p:nvSpPr>
          <p:cNvPr id="4" name="Date Placeholder 3">
            <a:extLst>
              <a:ext uri="{FF2B5EF4-FFF2-40B4-BE49-F238E27FC236}">
                <a16:creationId xmlns:a16="http://schemas.microsoft.com/office/drawing/2014/main" id="{E342F989-1FD5-13A6-29A2-B844633ED842}"/>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799C5925-92D5-ECC3-B297-940EBFC57919}"/>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63364C04-3B4E-538F-A98E-667A79E18D97}"/>
              </a:ext>
            </a:extLst>
          </p:cNvPr>
          <p:cNvSpPr>
            <a:spLocks noGrp="1"/>
          </p:cNvSpPr>
          <p:nvPr>
            <p:ph type="sldNum" sz="quarter" idx="12"/>
          </p:nvPr>
        </p:nvSpPr>
        <p:spPr/>
        <p:txBody>
          <a:bodyPr/>
          <a:lstStyle/>
          <a:p>
            <a:fld id="{8357D10F-C558-4684-ACD4-69A413E7BBA0}" type="slidenum">
              <a:rPr lang="en-US" smtClean="0"/>
              <a:t>14</a:t>
            </a:fld>
            <a:endParaRPr lang="en-US"/>
          </a:p>
        </p:txBody>
      </p:sp>
    </p:spTree>
    <p:extLst>
      <p:ext uri="{BB962C8B-B14F-4D97-AF65-F5344CB8AC3E}">
        <p14:creationId xmlns:p14="http://schemas.microsoft.com/office/powerpoint/2010/main" val="2588374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0FD2-FE67-B7E3-4B1E-3ECEAA36E401}"/>
              </a:ext>
            </a:extLst>
          </p:cNvPr>
          <p:cNvSpPr>
            <a:spLocks noGrp="1"/>
          </p:cNvSpPr>
          <p:nvPr>
            <p:ph type="title"/>
          </p:nvPr>
        </p:nvSpPr>
        <p:spPr/>
        <p:txBody>
          <a:bodyPr/>
          <a:lstStyle/>
          <a:p>
            <a:r>
              <a:rPr lang="en-US" dirty="0"/>
              <a:t>Option 2 - Recommended</a:t>
            </a:r>
          </a:p>
        </p:txBody>
      </p:sp>
      <p:sp>
        <p:nvSpPr>
          <p:cNvPr id="3" name="Content Placeholder 2">
            <a:extLst>
              <a:ext uri="{FF2B5EF4-FFF2-40B4-BE49-F238E27FC236}">
                <a16:creationId xmlns:a16="http://schemas.microsoft.com/office/drawing/2014/main" id="{2F284586-E387-EE8A-F1DF-84024BC35832}"/>
              </a:ext>
            </a:extLst>
          </p:cNvPr>
          <p:cNvSpPr>
            <a:spLocks noGrp="1"/>
          </p:cNvSpPr>
          <p:nvPr>
            <p:ph idx="1"/>
          </p:nvPr>
        </p:nvSpPr>
        <p:spPr/>
        <p:txBody>
          <a:bodyPr/>
          <a:lstStyle/>
          <a:p>
            <a:r>
              <a:rPr lang="en-CA" dirty="0"/>
              <a:t>Endorse Project Scope and Location but Postpone Further Steps until Completion of the Long Term Strategic Financial Plan</a:t>
            </a:r>
            <a:endParaRPr lang="en-US" b="1" dirty="0"/>
          </a:p>
        </p:txBody>
      </p:sp>
      <p:sp>
        <p:nvSpPr>
          <p:cNvPr id="4" name="Date Placeholder 3">
            <a:extLst>
              <a:ext uri="{FF2B5EF4-FFF2-40B4-BE49-F238E27FC236}">
                <a16:creationId xmlns:a16="http://schemas.microsoft.com/office/drawing/2014/main" id="{91A76CCB-2371-109F-0DB1-7F8F262067C1}"/>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244BB5E9-1EC2-CEBC-8D9E-561B6DA265E7}"/>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6C922BAE-63E7-CD23-3A50-FFD3B46F354C}"/>
              </a:ext>
            </a:extLst>
          </p:cNvPr>
          <p:cNvSpPr>
            <a:spLocks noGrp="1"/>
          </p:cNvSpPr>
          <p:nvPr>
            <p:ph type="sldNum" sz="quarter" idx="12"/>
          </p:nvPr>
        </p:nvSpPr>
        <p:spPr/>
        <p:txBody>
          <a:bodyPr/>
          <a:lstStyle/>
          <a:p>
            <a:fld id="{8357D10F-C558-4684-ACD4-69A413E7BBA0}" type="slidenum">
              <a:rPr lang="en-US" smtClean="0"/>
              <a:t>15</a:t>
            </a:fld>
            <a:endParaRPr lang="en-US"/>
          </a:p>
        </p:txBody>
      </p:sp>
    </p:spTree>
    <p:extLst>
      <p:ext uri="{BB962C8B-B14F-4D97-AF65-F5344CB8AC3E}">
        <p14:creationId xmlns:p14="http://schemas.microsoft.com/office/powerpoint/2010/main" val="3202776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AEC3-069F-1931-FE92-664079E6F1B7}"/>
              </a:ext>
            </a:extLst>
          </p:cNvPr>
          <p:cNvSpPr>
            <a:spLocks noGrp="1"/>
          </p:cNvSpPr>
          <p:nvPr>
            <p:ph type="title"/>
          </p:nvPr>
        </p:nvSpPr>
        <p:spPr/>
        <p:txBody>
          <a:bodyPr/>
          <a:lstStyle/>
          <a:p>
            <a:r>
              <a:rPr lang="en-US" dirty="0"/>
              <a:t>Options Not Recommended</a:t>
            </a:r>
          </a:p>
        </p:txBody>
      </p:sp>
      <p:sp>
        <p:nvSpPr>
          <p:cNvPr id="3" name="Content Placeholder 2">
            <a:extLst>
              <a:ext uri="{FF2B5EF4-FFF2-40B4-BE49-F238E27FC236}">
                <a16:creationId xmlns:a16="http://schemas.microsoft.com/office/drawing/2014/main" id="{0192F64A-B9C2-D1C2-868C-8AE89EF9A5C8}"/>
              </a:ext>
            </a:extLst>
          </p:cNvPr>
          <p:cNvSpPr>
            <a:spLocks noGrp="1"/>
          </p:cNvSpPr>
          <p:nvPr>
            <p:ph idx="1"/>
          </p:nvPr>
        </p:nvSpPr>
        <p:spPr>
          <a:xfrm>
            <a:off x="838200" y="2257512"/>
            <a:ext cx="10515600" cy="3683145"/>
          </a:xfrm>
        </p:spPr>
        <p:txBody>
          <a:bodyPr/>
          <a:lstStyle/>
          <a:p>
            <a:pPr marL="0" indent="0">
              <a:buNone/>
            </a:pPr>
            <a:r>
              <a:rPr lang="en-US" dirty="0"/>
              <a:t>3. Do nothing</a:t>
            </a:r>
          </a:p>
          <a:p>
            <a:pPr marL="0" indent="0">
              <a:buNone/>
            </a:pPr>
            <a:endParaRPr lang="en-US" dirty="0"/>
          </a:p>
          <a:p>
            <a:pPr marL="0" indent="0">
              <a:buNone/>
            </a:pPr>
            <a:r>
              <a:rPr lang="en-US" dirty="0"/>
              <a:t>4. </a:t>
            </a:r>
            <a:r>
              <a:rPr lang="en-CA" dirty="0"/>
              <a:t>Reassess Following the Completion of the Multi-Use  Recreation Feasibility Assessment</a:t>
            </a:r>
          </a:p>
          <a:p>
            <a:pPr marL="0" indent="0">
              <a:buNone/>
            </a:pPr>
            <a:endParaRPr lang="en-CA" dirty="0"/>
          </a:p>
          <a:p>
            <a:pPr marL="0" indent="0">
              <a:buNone/>
            </a:pPr>
            <a:r>
              <a:rPr lang="en-US" dirty="0"/>
              <a:t>5. </a:t>
            </a:r>
            <a:r>
              <a:rPr lang="en-CA" dirty="0"/>
              <a:t>Defer all decisions until Completion of the Long Term Strategic Financial Plan</a:t>
            </a:r>
            <a:endParaRPr lang="en-US" dirty="0"/>
          </a:p>
        </p:txBody>
      </p:sp>
      <p:sp>
        <p:nvSpPr>
          <p:cNvPr id="4" name="Date Placeholder 3">
            <a:extLst>
              <a:ext uri="{FF2B5EF4-FFF2-40B4-BE49-F238E27FC236}">
                <a16:creationId xmlns:a16="http://schemas.microsoft.com/office/drawing/2014/main" id="{23FC188D-8EF8-621C-6ADD-748470E23C38}"/>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3EB5DA5B-3233-D45D-A093-ED53EFE9B70F}"/>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53AAC9DD-4B63-8EBB-62E2-288F5E6E6FE0}"/>
              </a:ext>
            </a:extLst>
          </p:cNvPr>
          <p:cNvSpPr>
            <a:spLocks noGrp="1"/>
          </p:cNvSpPr>
          <p:nvPr>
            <p:ph type="sldNum" sz="quarter" idx="12"/>
          </p:nvPr>
        </p:nvSpPr>
        <p:spPr/>
        <p:txBody>
          <a:bodyPr/>
          <a:lstStyle/>
          <a:p>
            <a:fld id="{8357D10F-C558-4684-ACD4-69A413E7BBA0}" type="slidenum">
              <a:rPr lang="en-US" smtClean="0"/>
              <a:t>16</a:t>
            </a:fld>
            <a:endParaRPr lang="en-US"/>
          </a:p>
        </p:txBody>
      </p:sp>
    </p:spTree>
    <p:extLst>
      <p:ext uri="{BB962C8B-B14F-4D97-AF65-F5344CB8AC3E}">
        <p14:creationId xmlns:p14="http://schemas.microsoft.com/office/powerpoint/2010/main" val="1292829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63A90-CD5F-F741-4CDF-F86D00B5040D}"/>
              </a:ext>
            </a:extLst>
          </p:cNvPr>
          <p:cNvSpPr>
            <a:spLocks noGrp="1"/>
          </p:cNvSpPr>
          <p:nvPr>
            <p:ph type="title"/>
          </p:nvPr>
        </p:nvSpPr>
        <p:spPr>
          <a:xfrm>
            <a:off x="838200" y="842851"/>
            <a:ext cx="10515600" cy="1325563"/>
          </a:xfrm>
        </p:spPr>
        <p:txBody>
          <a:bodyPr/>
          <a:lstStyle/>
          <a:p>
            <a:r>
              <a:rPr lang="en-US" dirty="0"/>
              <a:t>Conclusion</a:t>
            </a:r>
          </a:p>
        </p:txBody>
      </p:sp>
      <p:sp>
        <p:nvSpPr>
          <p:cNvPr id="3" name="Content Placeholder 2">
            <a:extLst>
              <a:ext uri="{FF2B5EF4-FFF2-40B4-BE49-F238E27FC236}">
                <a16:creationId xmlns:a16="http://schemas.microsoft.com/office/drawing/2014/main" id="{16FE3260-D931-DE6C-4131-1B9A3E0E1CAC}"/>
              </a:ext>
            </a:extLst>
          </p:cNvPr>
          <p:cNvSpPr>
            <a:spLocks noGrp="1"/>
          </p:cNvSpPr>
          <p:nvPr>
            <p:ph idx="1"/>
          </p:nvPr>
        </p:nvSpPr>
        <p:spPr>
          <a:xfrm>
            <a:off x="940942" y="1908191"/>
            <a:ext cx="10515600" cy="3683145"/>
          </a:xfrm>
        </p:spPr>
        <p:txBody>
          <a:bodyPr>
            <a:normAutofit/>
          </a:bodyPr>
          <a:lstStyle/>
          <a:p>
            <a:pPr marL="0" indent="0">
              <a:buNone/>
            </a:pPr>
            <a:r>
              <a:rPr lang="en-CA" dirty="0"/>
              <a:t>Is it feasible to construct and sustain an arts centre in Collingwood? </a:t>
            </a:r>
          </a:p>
          <a:p>
            <a:pPr marL="0" indent="0">
              <a:buNone/>
            </a:pPr>
            <a:endParaRPr lang="en-CA" dirty="0"/>
          </a:p>
          <a:p>
            <a:pPr marL="0" indent="0">
              <a:buNone/>
            </a:pPr>
            <a:r>
              <a:rPr lang="en-CA" dirty="0"/>
              <a:t>Yes, through careful and strategic implementation and execution</a:t>
            </a:r>
          </a:p>
          <a:p>
            <a:pPr>
              <a:buFontTx/>
              <a:buChar char="-"/>
            </a:pPr>
            <a:r>
              <a:rPr lang="en-CA" dirty="0"/>
              <a:t>With the support of generous donors from across Southern Georgian Bay, and</a:t>
            </a:r>
          </a:p>
          <a:p>
            <a:pPr>
              <a:buFontTx/>
              <a:buChar char="-"/>
            </a:pPr>
            <a:r>
              <a:rPr lang="en-CA" dirty="0"/>
              <a:t>With the support of other orders of government</a:t>
            </a:r>
          </a:p>
          <a:p>
            <a:pPr marL="0" indent="0">
              <a:buNone/>
            </a:pPr>
            <a:endParaRPr lang="en-CA" dirty="0"/>
          </a:p>
          <a:p>
            <a:pPr>
              <a:buFontTx/>
              <a:buChar char="-"/>
            </a:pPr>
            <a:endParaRPr lang="en-CA" dirty="0"/>
          </a:p>
          <a:p>
            <a:pPr>
              <a:buFontTx/>
              <a:buChar char="-"/>
            </a:pPr>
            <a:endParaRPr lang="en-US" dirty="0"/>
          </a:p>
        </p:txBody>
      </p:sp>
      <p:sp>
        <p:nvSpPr>
          <p:cNvPr id="4" name="Date Placeholder 3">
            <a:extLst>
              <a:ext uri="{FF2B5EF4-FFF2-40B4-BE49-F238E27FC236}">
                <a16:creationId xmlns:a16="http://schemas.microsoft.com/office/drawing/2014/main" id="{9C7005E0-A561-AA5B-5105-BE6168E64DB6}"/>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A5AA022C-4578-67C7-7A67-5FF6DE2256F3}"/>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57BFC25A-6246-A7EC-4538-5A11C0C72367}"/>
              </a:ext>
            </a:extLst>
          </p:cNvPr>
          <p:cNvSpPr>
            <a:spLocks noGrp="1"/>
          </p:cNvSpPr>
          <p:nvPr>
            <p:ph type="sldNum" sz="quarter" idx="12"/>
          </p:nvPr>
        </p:nvSpPr>
        <p:spPr/>
        <p:txBody>
          <a:bodyPr/>
          <a:lstStyle/>
          <a:p>
            <a:fld id="{8357D10F-C558-4684-ACD4-69A413E7BBA0}" type="slidenum">
              <a:rPr lang="en-US" smtClean="0"/>
              <a:t>17</a:t>
            </a:fld>
            <a:endParaRPr lang="en-US"/>
          </a:p>
        </p:txBody>
      </p:sp>
    </p:spTree>
    <p:extLst>
      <p:ext uri="{BB962C8B-B14F-4D97-AF65-F5344CB8AC3E}">
        <p14:creationId xmlns:p14="http://schemas.microsoft.com/office/powerpoint/2010/main" val="2484396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CBA9F-8F7D-6B64-4CA2-44AECE630F65}"/>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C2BA1CA-A430-F07C-D817-5CBC26A6714A}"/>
              </a:ext>
            </a:extLst>
          </p:cNvPr>
          <p:cNvSpPr>
            <a:spLocks noGrp="1"/>
          </p:cNvSpPr>
          <p:nvPr>
            <p:ph idx="1"/>
          </p:nvPr>
        </p:nvSpPr>
        <p:spPr>
          <a:xfrm>
            <a:off x="838200" y="2257512"/>
            <a:ext cx="10515600" cy="3683145"/>
          </a:xfrm>
        </p:spPr>
        <p:txBody>
          <a:bodyPr>
            <a:normAutofit/>
          </a:bodyPr>
          <a:lstStyle/>
          <a:p>
            <a:r>
              <a:rPr lang="en-US" dirty="0"/>
              <a:t>2020 Budget expenditure, delayed by Covid, commenced February 2021 and completed over three phases.</a:t>
            </a:r>
          </a:p>
          <a:p>
            <a:endParaRPr lang="en-US" dirty="0"/>
          </a:p>
          <a:p>
            <a:r>
              <a:rPr lang="en-US" dirty="0"/>
              <a:t>Phase 1, informed by ample community engagement, identified a demand for an arts and culture </a:t>
            </a:r>
            <a:r>
              <a:rPr lang="en-US" dirty="0" err="1"/>
              <a:t>centre</a:t>
            </a:r>
            <a:r>
              <a:rPr lang="en-US" dirty="0"/>
              <a:t> in Collingwood and indicated it would be feasible provided certain design, development, and start-up conditions can be met and implementation executed capably.</a:t>
            </a:r>
          </a:p>
        </p:txBody>
      </p:sp>
      <p:sp>
        <p:nvSpPr>
          <p:cNvPr id="4" name="Date Placeholder 3">
            <a:extLst>
              <a:ext uri="{FF2B5EF4-FFF2-40B4-BE49-F238E27FC236}">
                <a16:creationId xmlns:a16="http://schemas.microsoft.com/office/drawing/2014/main" id="{7A46A4BA-EF9A-75D5-4435-AD9B0FA56546}"/>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F8C3BCFC-5C87-9643-3167-ABA7AA2D7B7E}"/>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DA9940F3-C007-E32B-7A20-236240377353}"/>
              </a:ext>
            </a:extLst>
          </p:cNvPr>
          <p:cNvSpPr>
            <a:spLocks noGrp="1"/>
          </p:cNvSpPr>
          <p:nvPr>
            <p:ph type="sldNum" sz="quarter" idx="12"/>
          </p:nvPr>
        </p:nvSpPr>
        <p:spPr/>
        <p:txBody>
          <a:bodyPr/>
          <a:lstStyle/>
          <a:p>
            <a:fld id="{8357D10F-C558-4684-ACD4-69A413E7BBA0}" type="slidenum">
              <a:rPr lang="en-US" smtClean="0"/>
              <a:t>2</a:t>
            </a:fld>
            <a:endParaRPr lang="en-US"/>
          </a:p>
        </p:txBody>
      </p:sp>
    </p:spTree>
    <p:extLst>
      <p:ext uri="{BB962C8B-B14F-4D97-AF65-F5344CB8AC3E}">
        <p14:creationId xmlns:p14="http://schemas.microsoft.com/office/powerpoint/2010/main" val="2195662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5F20E-573D-FDE3-379B-A18F9762A8FD}"/>
              </a:ext>
            </a:extLst>
          </p:cNvPr>
          <p:cNvSpPr>
            <a:spLocks noGrp="1"/>
          </p:cNvSpPr>
          <p:nvPr>
            <p:ph type="title"/>
          </p:nvPr>
        </p:nvSpPr>
        <p:spPr/>
        <p:txBody>
          <a:bodyPr/>
          <a:lstStyle/>
          <a:p>
            <a:r>
              <a:rPr lang="en-US" dirty="0"/>
              <a:t>Background Continued</a:t>
            </a:r>
          </a:p>
        </p:txBody>
      </p:sp>
      <p:sp>
        <p:nvSpPr>
          <p:cNvPr id="3" name="Content Placeholder 2">
            <a:extLst>
              <a:ext uri="{FF2B5EF4-FFF2-40B4-BE49-F238E27FC236}">
                <a16:creationId xmlns:a16="http://schemas.microsoft.com/office/drawing/2014/main" id="{6C794D0D-FF23-E1BD-5B57-2308382DF5E7}"/>
              </a:ext>
            </a:extLst>
          </p:cNvPr>
          <p:cNvSpPr>
            <a:spLocks noGrp="1"/>
          </p:cNvSpPr>
          <p:nvPr>
            <p:ph idx="1"/>
          </p:nvPr>
        </p:nvSpPr>
        <p:spPr/>
        <p:txBody>
          <a:bodyPr/>
          <a:lstStyle/>
          <a:p>
            <a:r>
              <a:rPr lang="en-US" dirty="0"/>
              <a:t>Phase 2 validated this research and the project vision, recommended a smaller 400-600 seat theatre over 800+ seats, and affirmed the desired amenities.</a:t>
            </a:r>
          </a:p>
          <a:p>
            <a:pPr marL="0" indent="0">
              <a:buNone/>
            </a:pPr>
            <a:endParaRPr lang="en-US" dirty="0"/>
          </a:p>
          <a:p>
            <a:r>
              <a:rPr lang="en-US" dirty="0"/>
              <a:t>Phase 2 concluded with Council recommending the site location of focus be 48 Ste. Marie Street or one of the comparable downtown lots, pending further technical analysis.</a:t>
            </a:r>
          </a:p>
        </p:txBody>
      </p:sp>
      <p:sp>
        <p:nvSpPr>
          <p:cNvPr id="4" name="Date Placeholder 3">
            <a:extLst>
              <a:ext uri="{FF2B5EF4-FFF2-40B4-BE49-F238E27FC236}">
                <a16:creationId xmlns:a16="http://schemas.microsoft.com/office/drawing/2014/main" id="{6EFE8C4F-D4D5-2B4D-C585-B4F10FC73962}"/>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1CF7CE96-D97F-E5C1-ED4D-355EFB749775}"/>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BD6142A5-D2A6-CFD6-1678-FC994194181C}"/>
              </a:ext>
            </a:extLst>
          </p:cNvPr>
          <p:cNvSpPr>
            <a:spLocks noGrp="1"/>
          </p:cNvSpPr>
          <p:nvPr>
            <p:ph type="sldNum" sz="quarter" idx="12"/>
          </p:nvPr>
        </p:nvSpPr>
        <p:spPr/>
        <p:txBody>
          <a:bodyPr/>
          <a:lstStyle/>
          <a:p>
            <a:fld id="{8357D10F-C558-4684-ACD4-69A413E7BBA0}" type="slidenum">
              <a:rPr lang="en-US" smtClean="0"/>
              <a:t>3</a:t>
            </a:fld>
            <a:endParaRPr lang="en-US"/>
          </a:p>
        </p:txBody>
      </p:sp>
    </p:spTree>
    <p:extLst>
      <p:ext uri="{BB962C8B-B14F-4D97-AF65-F5344CB8AC3E}">
        <p14:creationId xmlns:p14="http://schemas.microsoft.com/office/powerpoint/2010/main" val="3416529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C4F4A-AFBC-B7D0-E334-DDE53309FB3C}"/>
              </a:ext>
            </a:extLst>
          </p:cNvPr>
          <p:cNvSpPr>
            <a:spLocks noGrp="1"/>
          </p:cNvSpPr>
          <p:nvPr>
            <p:ph type="title"/>
          </p:nvPr>
        </p:nvSpPr>
        <p:spPr/>
        <p:txBody>
          <a:bodyPr/>
          <a:lstStyle/>
          <a:p>
            <a:r>
              <a:rPr lang="en-US" dirty="0"/>
              <a:t>Background Continued</a:t>
            </a:r>
          </a:p>
        </p:txBody>
      </p:sp>
      <p:sp>
        <p:nvSpPr>
          <p:cNvPr id="3" name="Content Placeholder 2">
            <a:extLst>
              <a:ext uri="{FF2B5EF4-FFF2-40B4-BE49-F238E27FC236}">
                <a16:creationId xmlns:a16="http://schemas.microsoft.com/office/drawing/2014/main" id="{65212AE8-B37B-9BBD-4ABF-C17FD918F56E}"/>
              </a:ext>
            </a:extLst>
          </p:cNvPr>
          <p:cNvSpPr>
            <a:spLocks noGrp="1"/>
          </p:cNvSpPr>
          <p:nvPr>
            <p:ph idx="1"/>
          </p:nvPr>
        </p:nvSpPr>
        <p:spPr/>
        <p:txBody>
          <a:bodyPr>
            <a:normAutofit/>
          </a:bodyPr>
          <a:lstStyle/>
          <a:p>
            <a:r>
              <a:rPr lang="en-US" dirty="0"/>
              <a:t>Phase 3 engaged the Arts Centre Steering Committee to address the ideal functional program of the space – the requirements a building must satisfy to support the proposed activities</a:t>
            </a:r>
          </a:p>
          <a:p>
            <a:r>
              <a:rPr lang="en-US" dirty="0"/>
              <a:t>The scope of that functional program increased square footage and the overall costs</a:t>
            </a:r>
          </a:p>
          <a:p>
            <a:r>
              <a:rPr lang="en-US" dirty="0"/>
              <a:t>Led to an extension of work to conduct a prioritization and scope reduction exercise with a target budget cap</a:t>
            </a:r>
          </a:p>
        </p:txBody>
      </p:sp>
      <p:sp>
        <p:nvSpPr>
          <p:cNvPr id="4" name="Date Placeholder 3">
            <a:extLst>
              <a:ext uri="{FF2B5EF4-FFF2-40B4-BE49-F238E27FC236}">
                <a16:creationId xmlns:a16="http://schemas.microsoft.com/office/drawing/2014/main" id="{270D4902-0559-94B2-1B12-092A130C4607}"/>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EA7DF54D-1AD8-35AF-FB37-D9DD4E7E3E03}"/>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04299578-7D73-4D06-B011-EFA3FE620C73}"/>
              </a:ext>
            </a:extLst>
          </p:cNvPr>
          <p:cNvSpPr>
            <a:spLocks noGrp="1"/>
          </p:cNvSpPr>
          <p:nvPr>
            <p:ph type="sldNum" sz="quarter" idx="12"/>
          </p:nvPr>
        </p:nvSpPr>
        <p:spPr/>
        <p:txBody>
          <a:bodyPr/>
          <a:lstStyle/>
          <a:p>
            <a:fld id="{8357D10F-C558-4684-ACD4-69A413E7BBA0}" type="slidenum">
              <a:rPr lang="en-US" smtClean="0"/>
              <a:t>4</a:t>
            </a:fld>
            <a:endParaRPr lang="en-US"/>
          </a:p>
        </p:txBody>
      </p:sp>
    </p:spTree>
    <p:extLst>
      <p:ext uri="{BB962C8B-B14F-4D97-AF65-F5344CB8AC3E}">
        <p14:creationId xmlns:p14="http://schemas.microsoft.com/office/powerpoint/2010/main" val="514829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AF607-A814-6BAB-8736-F250374584D2}"/>
              </a:ext>
            </a:extLst>
          </p:cNvPr>
          <p:cNvSpPr>
            <a:spLocks noGrp="1"/>
          </p:cNvSpPr>
          <p:nvPr>
            <p:ph type="title"/>
          </p:nvPr>
        </p:nvSpPr>
        <p:spPr/>
        <p:txBody>
          <a:bodyPr/>
          <a:lstStyle/>
          <a:p>
            <a:r>
              <a:rPr lang="en-US" dirty="0"/>
              <a:t>Phase 3 Outcomes – Scope and Design</a:t>
            </a:r>
          </a:p>
        </p:txBody>
      </p:sp>
      <p:sp>
        <p:nvSpPr>
          <p:cNvPr id="3" name="Content Placeholder 2">
            <a:extLst>
              <a:ext uri="{FF2B5EF4-FFF2-40B4-BE49-F238E27FC236}">
                <a16:creationId xmlns:a16="http://schemas.microsoft.com/office/drawing/2014/main" id="{648EB02D-2805-14B2-F84D-80539EA2068B}"/>
              </a:ext>
            </a:extLst>
          </p:cNvPr>
          <p:cNvSpPr>
            <a:spLocks noGrp="1"/>
          </p:cNvSpPr>
          <p:nvPr>
            <p:ph idx="1"/>
          </p:nvPr>
        </p:nvSpPr>
        <p:spPr>
          <a:xfrm>
            <a:off x="838200" y="2364190"/>
            <a:ext cx="10515600" cy="3683145"/>
          </a:xfrm>
        </p:spPr>
        <p:txBody>
          <a:bodyPr>
            <a:normAutofit fontScale="92500" lnSpcReduction="10000"/>
          </a:bodyPr>
          <a:lstStyle/>
          <a:p>
            <a:pPr>
              <a:spcAft>
                <a:spcPts val="1200"/>
              </a:spcAft>
            </a:pPr>
            <a:r>
              <a:rPr lang="en-US" dirty="0"/>
              <a:t>Revised scope to 43,800 square feet including a 600-seat hybrid theatre to support theatre, concerts, rehearsals, conferences, weddings</a:t>
            </a:r>
          </a:p>
          <a:p>
            <a:pPr>
              <a:spcAft>
                <a:spcPts val="1200"/>
              </a:spcAft>
            </a:pPr>
            <a:r>
              <a:rPr lang="en-US" dirty="0"/>
              <a:t>Foyer to support additional uses, including up to 200 person events</a:t>
            </a:r>
          </a:p>
          <a:p>
            <a:pPr>
              <a:spcAft>
                <a:spcPts val="1200"/>
              </a:spcAft>
            </a:pPr>
            <a:r>
              <a:rPr lang="en-US" dirty="0"/>
              <a:t>Multi-purpose room</a:t>
            </a:r>
          </a:p>
          <a:p>
            <a:pPr>
              <a:spcAft>
                <a:spcPts val="1200"/>
              </a:spcAft>
            </a:pPr>
            <a:r>
              <a:rPr lang="en-US" dirty="0"/>
              <a:t>Catering and concession facilities</a:t>
            </a:r>
          </a:p>
          <a:p>
            <a:pPr>
              <a:spcAft>
                <a:spcPts val="1200"/>
              </a:spcAft>
            </a:pPr>
            <a:r>
              <a:rPr lang="en-US" dirty="0"/>
              <a:t>Scaled to fill a gap in the arts facilities ecosystem in the region</a:t>
            </a:r>
          </a:p>
          <a:p>
            <a:pPr>
              <a:spcAft>
                <a:spcPts val="1200"/>
              </a:spcAft>
            </a:pPr>
            <a:endParaRPr lang="en-US" dirty="0"/>
          </a:p>
        </p:txBody>
      </p:sp>
      <p:sp>
        <p:nvSpPr>
          <p:cNvPr id="4" name="Date Placeholder 3">
            <a:extLst>
              <a:ext uri="{FF2B5EF4-FFF2-40B4-BE49-F238E27FC236}">
                <a16:creationId xmlns:a16="http://schemas.microsoft.com/office/drawing/2014/main" id="{C8B6E659-2FE1-5730-4C19-94641C89547D}"/>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80E054BE-04AB-435B-CDA3-46E8CEF1B28A}"/>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0E3B69D8-4326-6B7B-2853-54D5D94D64ED}"/>
              </a:ext>
            </a:extLst>
          </p:cNvPr>
          <p:cNvSpPr>
            <a:spLocks noGrp="1"/>
          </p:cNvSpPr>
          <p:nvPr>
            <p:ph type="sldNum" sz="quarter" idx="12"/>
          </p:nvPr>
        </p:nvSpPr>
        <p:spPr/>
        <p:txBody>
          <a:bodyPr/>
          <a:lstStyle/>
          <a:p>
            <a:fld id="{8357D10F-C558-4684-ACD4-69A413E7BBA0}" type="slidenum">
              <a:rPr lang="en-US" smtClean="0"/>
              <a:t>5</a:t>
            </a:fld>
            <a:endParaRPr lang="en-US"/>
          </a:p>
        </p:txBody>
      </p:sp>
    </p:spTree>
    <p:extLst>
      <p:ext uri="{BB962C8B-B14F-4D97-AF65-F5344CB8AC3E}">
        <p14:creationId xmlns:p14="http://schemas.microsoft.com/office/powerpoint/2010/main" val="291794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A9FD4-946F-B5BA-28ED-4B52CAEA7057}"/>
              </a:ext>
            </a:extLst>
          </p:cNvPr>
          <p:cNvSpPr>
            <a:spLocks noGrp="1"/>
          </p:cNvSpPr>
          <p:nvPr>
            <p:ph type="title"/>
          </p:nvPr>
        </p:nvSpPr>
        <p:spPr/>
        <p:txBody>
          <a:bodyPr/>
          <a:lstStyle/>
          <a:p>
            <a:r>
              <a:rPr lang="en-US" dirty="0"/>
              <a:t>Phase 3 Outcome – Site Considerations</a:t>
            </a:r>
          </a:p>
        </p:txBody>
      </p:sp>
      <p:sp>
        <p:nvSpPr>
          <p:cNvPr id="3" name="Content Placeholder 2">
            <a:extLst>
              <a:ext uri="{FF2B5EF4-FFF2-40B4-BE49-F238E27FC236}">
                <a16:creationId xmlns:a16="http://schemas.microsoft.com/office/drawing/2014/main" id="{F43C565A-2B4A-C405-77D4-62945B1DD00E}"/>
              </a:ext>
            </a:extLst>
          </p:cNvPr>
          <p:cNvSpPr>
            <a:spLocks noGrp="1"/>
          </p:cNvSpPr>
          <p:nvPr>
            <p:ph idx="1"/>
          </p:nvPr>
        </p:nvSpPr>
        <p:spPr/>
        <p:txBody>
          <a:bodyPr/>
          <a:lstStyle/>
          <a:p>
            <a:r>
              <a:rPr lang="en-US" dirty="0"/>
              <a:t>Leisure Time Club</a:t>
            </a:r>
          </a:p>
          <a:p>
            <a:r>
              <a:rPr lang="en-US" dirty="0"/>
              <a:t>Friendship Gardens</a:t>
            </a:r>
          </a:p>
          <a:p>
            <a:r>
              <a:rPr lang="en-US" dirty="0"/>
              <a:t>101 Pine Street</a:t>
            </a:r>
          </a:p>
          <a:p>
            <a:r>
              <a:rPr lang="en-US" dirty="0"/>
              <a:t>48 Ste. Marie Street determined to be the most feasible site.</a:t>
            </a:r>
          </a:p>
        </p:txBody>
      </p:sp>
      <p:sp>
        <p:nvSpPr>
          <p:cNvPr id="4" name="Date Placeholder 3">
            <a:extLst>
              <a:ext uri="{FF2B5EF4-FFF2-40B4-BE49-F238E27FC236}">
                <a16:creationId xmlns:a16="http://schemas.microsoft.com/office/drawing/2014/main" id="{E70AE8FF-9BD1-1649-63D1-FAE577DC54C1}"/>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0D34BBB0-EDF7-DAE5-C034-CA3A0EC30793}"/>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23BBAF9A-F8E6-FC16-FF0A-19D323230CDC}"/>
              </a:ext>
            </a:extLst>
          </p:cNvPr>
          <p:cNvSpPr>
            <a:spLocks noGrp="1"/>
          </p:cNvSpPr>
          <p:nvPr>
            <p:ph type="sldNum" sz="quarter" idx="12"/>
          </p:nvPr>
        </p:nvSpPr>
        <p:spPr/>
        <p:txBody>
          <a:bodyPr/>
          <a:lstStyle/>
          <a:p>
            <a:fld id="{8357D10F-C558-4684-ACD4-69A413E7BBA0}" type="slidenum">
              <a:rPr lang="en-US" smtClean="0"/>
              <a:t>6</a:t>
            </a:fld>
            <a:endParaRPr lang="en-US"/>
          </a:p>
        </p:txBody>
      </p:sp>
    </p:spTree>
    <p:extLst>
      <p:ext uri="{BB962C8B-B14F-4D97-AF65-F5344CB8AC3E}">
        <p14:creationId xmlns:p14="http://schemas.microsoft.com/office/powerpoint/2010/main" val="3524033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F0EBB-5D17-9227-5254-F7778FC091DF}"/>
              </a:ext>
            </a:extLst>
          </p:cNvPr>
          <p:cNvSpPr>
            <a:spLocks noGrp="1"/>
          </p:cNvSpPr>
          <p:nvPr>
            <p:ph type="title"/>
          </p:nvPr>
        </p:nvSpPr>
        <p:spPr/>
        <p:txBody>
          <a:bodyPr/>
          <a:lstStyle/>
          <a:p>
            <a:r>
              <a:rPr lang="en-US" dirty="0"/>
              <a:t>Financial Considerations</a:t>
            </a:r>
          </a:p>
        </p:txBody>
      </p:sp>
      <p:sp>
        <p:nvSpPr>
          <p:cNvPr id="3" name="Content Placeholder 2">
            <a:extLst>
              <a:ext uri="{FF2B5EF4-FFF2-40B4-BE49-F238E27FC236}">
                <a16:creationId xmlns:a16="http://schemas.microsoft.com/office/drawing/2014/main" id="{7F1A911B-2FA2-4EEB-4AD1-F8F715C2B810}"/>
              </a:ext>
            </a:extLst>
          </p:cNvPr>
          <p:cNvSpPr>
            <a:spLocks noGrp="1"/>
          </p:cNvSpPr>
          <p:nvPr>
            <p:ph idx="1"/>
          </p:nvPr>
        </p:nvSpPr>
        <p:spPr/>
        <p:txBody>
          <a:bodyPr/>
          <a:lstStyle/>
          <a:p>
            <a:r>
              <a:rPr lang="en-US" dirty="0"/>
              <a:t>Capital costs total $48,017,178</a:t>
            </a:r>
          </a:p>
          <a:p>
            <a:pPr marL="0" indent="0">
              <a:buNone/>
            </a:pPr>
            <a:endParaRPr lang="en-US" dirty="0"/>
          </a:p>
          <a:p>
            <a:r>
              <a:rPr lang="en-US" dirty="0"/>
              <a:t>Total project costs including consultant fees, soft costs, escalation, and taxes $67,428,122</a:t>
            </a:r>
          </a:p>
          <a:p>
            <a:pPr marL="0" indent="0">
              <a:buNone/>
            </a:pPr>
            <a:endParaRPr lang="en-US" dirty="0"/>
          </a:p>
          <a:p>
            <a:r>
              <a:rPr lang="en-US" dirty="0"/>
              <a:t>Operating municipal subsidy estimated at $543,452 annually</a:t>
            </a:r>
          </a:p>
          <a:p>
            <a:endParaRPr lang="en-US" dirty="0"/>
          </a:p>
        </p:txBody>
      </p:sp>
      <p:sp>
        <p:nvSpPr>
          <p:cNvPr id="4" name="Date Placeholder 3">
            <a:extLst>
              <a:ext uri="{FF2B5EF4-FFF2-40B4-BE49-F238E27FC236}">
                <a16:creationId xmlns:a16="http://schemas.microsoft.com/office/drawing/2014/main" id="{3E096730-824A-85E4-46EE-1164F98FB298}"/>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4B70B81F-ACB3-70F7-9CDD-043783AC88DE}"/>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F4016E50-01D9-F08D-5BDD-F91AD73129E9}"/>
              </a:ext>
            </a:extLst>
          </p:cNvPr>
          <p:cNvSpPr>
            <a:spLocks noGrp="1"/>
          </p:cNvSpPr>
          <p:nvPr>
            <p:ph type="sldNum" sz="quarter" idx="12"/>
          </p:nvPr>
        </p:nvSpPr>
        <p:spPr/>
        <p:txBody>
          <a:bodyPr/>
          <a:lstStyle/>
          <a:p>
            <a:fld id="{8357D10F-C558-4684-ACD4-69A413E7BBA0}" type="slidenum">
              <a:rPr lang="en-US" smtClean="0"/>
              <a:t>7</a:t>
            </a:fld>
            <a:endParaRPr lang="en-US"/>
          </a:p>
        </p:txBody>
      </p:sp>
    </p:spTree>
    <p:extLst>
      <p:ext uri="{BB962C8B-B14F-4D97-AF65-F5344CB8AC3E}">
        <p14:creationId xmlns:p14="http://schemas.microsoft.com/office/powerpoint/2010/main" val="196188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4F8297F9-75DB-B389-8E75-790E0DC84FB2}"/>
              </a:ext>
            </a:extLst>
          </p:cNvPr>
          <p:cNvGraphicFramePr>
            <a:graphicFrameLocks noGrp="1"/>
          </p:cNvGraphicFramePr>
          <p:nvPr>
            <p:ph idx="1"/>
            <p:extLst>
              <p:ext uri="{D42A27DB-BD31-4B8C-83A1-F6EECF244321}">
                <p14:modId xmlns:p14="http://schemas.microsoft.com/office/powerpoint/2010/main" val="2570394055"/>
              </p:ext>
            </p:extLst>
          </p:nvPr>
        </p:nvGraphicFramePr>
        <p:xfrm>
          <a:off x="152400" y="136525"/>
          <a:ext cx="11887200" cy="6219832"/>
        </p:xfrm>
        <a:graphic>
          <a:graphicData uri="http://schemas.openxmlformats.org/drawingml/2006/table">
            <a:tbl>
              <a:tblPr firstRow="1" firstCol="1" bandRow="1">
                <a:tableStyleId>{7E9639D4-E3E2-4D34-9284-5A2195B3D0D7}</a:tableStyleId>
              </a:tblPr>
              <a:tblGrid>
                <a:gridCol w="3543300">
                  <a:extLst>
                    <a:ext uri="{9D8B030D-6E8A-4147-A177-3AD203B41FA5}">
                      <a16:colId xmlns:a16="http://schemas.microsoft.com/office/drawing/2014/main" val="2000615499"/>
                    </a:ext>
                  </a:extLst>
                </a:gridCol>
                <a:gridCol w="1542938">
                  <a:extLst>
                    <a:ext uri="{9D8B030D-6E8A-4147-A177-3AD203B41FA5}">
                      <a16:colId xmlns:a16="http://schemas.microsoft.com/office/drawing/2014/main" val="2030043126"/>
                    </a:ext>
                  </a:extLst>
                </a:gridCol>
                <a:gridCol w="1079969">
                  <a:extLst>
                    <a:ext uri="{9D8B030D-6E8A-4147-A177-3AD203B41FA5}">
                      <a16:colId xmlns:a16="http://schemas.microsoft.com/office/drawing/2014/main" val="2899463390"/>
                    </a:ext>
                  </a:extLst>
                </a:gridCol>
                <a:gridCol w="3842535">
                  <a:extLst>
                    <a:ext uri="{9D8B030D-6E8A-4147-A177-3AD203B41FA5}">
                      <a16:colId xmlns:a16="http://schemas.microsoft.com/office/drawing/2014/main" val="3250127904"/>
                    </a:ext>
                  </a:extLst>
                </a:gridCol>
                <a:gridCol w="1878458">
                  <a:extLst>
                    <a:ext uri="{9D8B030D-6E8A-4147-A177-3AD203B41FA5}">
                      <a16:colId xmlns:a16="http://schemas.microsoft.com/office/drawing/2014/main" val="2958885627"/>
                    </a:ext>
                  </a:extLst>
                </a:gridCol>
              </a:tblGrid>
              <a:tr h="321339">
                <a:tc gridSpan="2">
                  <a:txBody>
                    <a:bodyPr/>
                    <a:lstStyle/>
                    <a:p>
                      <a:pPr marL="0" marR="0">
                        <a:lnSpc>
                          <a:spcPct val="150000"/>
                        </a:lnSpc>
                        <a:buNone/>
                      </a:pPr>
                      <a:r>
                        <a:rPr lang="en-US" sz="1200" b="1" dirty="0">
                          <a:solidFill>
                            <a:schemeClr val="tx1"/>
                          </a:solidFill>
                          <a:effectLst/>
                          <a:latin typeface="+mn-lt"/>
                        </a:rPr>
                        <a:t>Table 2</a:t>
                      </a:r>
                      <a:endParaRPr lang="en-US" sz="1200" b="1" dirty="0">
                        <a:solidFill>
                          <a:schemeClr val="tx1"/>
                        </a:solidFill>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hMerge="1">
                  <a:txBody>
                    <a:bodyPr/>
                    <a:lstStyle/>
                    <a:p>
                      <a:endParaRPr lang="en-US"/>
                    </a:p>
                  </a:txBody>
                  <a:tcPr/>
                </a:tc>
                <a:tc>
                  <a:txBody>
                    <a:bodyPr/>
                    <a:lstStyle/>
                    <a:p>
                      <a:endParaRPr lang="en-US" sz="1200" b="1">
                        <a:solidFill>
                          <a:schemeClr val="tx1"/>
                        </a:solidFill>
                        <a:effectLst/>
                        <a:latin typeface="+mn-lt"/>
                        <a:cs typeface="Arial" panose="020B0604020202020204" pitchFamily="34" charset="0"/>
                      </a:endParaRPr>
                    </a:p>
                  </a:txBody>
                  <a:tcPr marL="32743" marR="32743" marT="0" marB="0">
                    <a:solidFill>
                      <a:schemeClr val="bg1"/>
                    </a:solidFill>
                  </a:tcPr>
                </a:tc>
                <a:tc gridSpan="2">
                  <a:txBody>
                    <a:bodyPr/>
                    <a:lstStyle/>
                    <a:p>
                      <a:pPr marL="0" marR="0">
                        <a:lnSpc>
                          <a:spcPct val="150000"/>
                        </a:lnSpc>
                        <a:buNone/>
                      </a:pPr>
                      <a:r>
                        <a:rPr lang="en-US" sz="1200" b="1" dirty="0">
                          <a:solidFill>
                            <a:schemeClr val="tx1"/>
                          </a:solidFill>
                          <a:effectLst/>
                          <a:latin typeface="+mn-lt"/>
                        </a:rPr>
                        <a:t>Table 3</a:t>
                      </a:r>
                      <a:endParaRPr lang="en-US" sz="1200" b="1" dirty="0">
                        <a:solidFill>
                          <a:schemeClr val="tx1"/>
                        </a:solidFill>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hMerge="1">
                  <a:txBody>
                    <a:bodyPr/>
                    <a:lstStyle/>
                    <a:p>
                      <a:endParaRPr lang="en-US"/>
                    </a:p>
                  </a:txBody>
                  <a:tcPr/>
                </a:tc>
                <a:extLst>
                  <a:ext uri="{0D108BD9-81ED-4DB2-BD59-A6C34878D82A}">
                    <a16:rowId xmlns:a16="http://schemas.microsoft.com/office/drawing/2014/main" val="1306934819"/>
                  </a:ext>
                </a:extLst>
              </a:tr>
              <a:tr h="314960">
                <a:tc>
                  <a:txBody>
                    <a:bodyPr/>
                    <a:lstStyle/>
                    <a:p>
                      <a:pPr marL="0" marR="0">
                        <a:lnSpc>
                          <a:spcPct val="150000"/>
                        </a:lnSpc>
                        <a:buNone/>
                      </a:pPr>
                      <a:r>
                        <a:rPr lang="en-US" sz="1200" b="1">
                          <a:effectLst/>
                          <a:latin typeface="+mn-lt"/>
                        </a:rPr>
                        <a:t>Building Capital Investment</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$48,017,178</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Building Capital Investment</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$48,017,178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004638902"/>
                  </a:ext>
                </a:extLst>
              </a:tr>
              <a:tr h="499520">
                <a:tc>
                  <a:txBody>
                    <a:bodyPr/>
                    <a:lstStyle/>
                    <a:p>
                      <a:pPr marL="0" marR="0">
                        <a:lnSpc>
                          <a:spcPct val="150000"/>
                        </a:lnSpc>
                        <a:buNone/>
                      </a:pPr>
                      <a:r>
                        <a:rPr lang="en-US" sz="1200" b="1">
                          <a:effectLst/>
                          <a:latin typeface="+mn-lt"/>
                        </a:rPr>
                        <a:t>Consulting Fees, Soft Costs, Escalations</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$19,382,822</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Consulting Fees, Soft Costs, Escalations</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$19,382,822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279600357"/>
                  </a:ext>
                </a:extLst>
              </a:tr>
              <a:tr h="314960">
                <a:tc>
                  <a:txBody>
                    <a:bodyPr/>
                    <a:lstStyle/>
                    <a:p>
                      <a:pPr marL="0" marR="0">
                        <a:lnSpc>
                          <a:spcPct val="150000"/>
                        </a:lnSpc>
                        <a:buNone/>
                      </a:pPr>
                      <a:r>
                        <a:rPr lang="en-US" sz="1200" b="1">
                          <a:effectLst/>
                          <a:latin typeface="+mn-lt"/>
                        </a:rPr>
                        <a:t>Total Capital Investment</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$67,400,000</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dirty="0">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dirty="0">
                          <a:effectLst/>
                          <a:latin typeface="+mn-lt"/>
                        </a:rPr>
                        <a:t>Total Capital Investment</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 $67,400,000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920895621"/>
                  </a:ext>
                </a:extLst>
              </a:tr>
              <a:tr h="314960">
                <a:tc>
                  <a:txBody>
                    <a:bodyPr/>
                    <a:lstStyle/>
                    <a:p>
                      <a:pPr marL="0" marR="0">
                        <a:lnSpc>
                          <a:spcPct val="150000"/>
                        </a:lnSpc>
                        <a:buNone/>
                      </a:pPr>
                      <a:r>
                        <a:rPr lang="en-US" sz="1200" b="1">
                          <a:effectLst/>
                          <a:latin typeface="+mn-lt"/>
                        </a:rPr>
                        <a:t>Potential Funding 67%</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latin typeface="+mn-lt"/>
                        </a:rPr>
                        <a:t>$45,158,000</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Potential Funding 67%</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$45,158,000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2585896174"/>
                  </a:ext>
                </a:extLst>
              </a:tr>
              <a:tr h="314960">
                <a:tc>
                  <a:txBody>
                    <a:bodyPr/>
                    <a:lstStyle/>
                    <a:p>
                      <a:pPr marL="0" marR="0">
                        <a:lnSpc>
                          <a:spcPct val="150000"/>
                        </a:lnSpc>
                        <a:buNone/>
                      </a:pPr>
                      <a:r>
                        <a:rPr lang="en-US" sz="1200" b="1" dirty="0">
                          <a:effectLst/>
                          <a:latin typeface="+mn-lt"/>
                        </a:rPr>
                        <a:t>Town’s Share</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$22,242,000</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Town’s Share</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$22,242,000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1500487054"/>
                  </a:ext>
                </a:extLst>
              </a:tr>
              <a:tr h="314960">
                <a:tc>
                  <a:txBody>
                    <a:bodyPr/>
                    <a:lstStyle/>
                    <a:p>
                      <a:pPr marL="0" marR="0">
                        <a:lnSpc>
                          <a:spcPct val="150000"/>
                        </a:lnSpc>
                        <a:buNone/>
                      </a:pPr>
                      <a:r>
                        <a:rPr lang="en-US" sz="1200" b="1" dirty="0">
                          <a:effectLst/>
                          <a:latin typeface="+mn-lt"/>
                        </a:rPr>
                        <a:t> </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Donations Required</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$15,818,910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1061233813"/>
                  </a:ext>
                </a:extLst>
              </a:tr>
              <a:tr h="321339">
                <a:tc>
                  <a:txBody>
                    <a:bodyPr/>
                    <a:lstStyle/>
                    <a:p>
                      <a:pPr marL="0" marR="0">
                        <a:lnSpc>
                          <a:spcPct val="150000"/>
                        </a:lnSpc>
                        <a:buNone/>
                      </a:pPr>
                      <a:r>
                        <a:rPr lang="en-US" sz="1200" b="1" dirty="0">
                          <a:effectLst/>
                          <a:latin typeface="+mn-lt"/>
                        </a:rPr>
                        <a:t>Net Donations - $10M</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$12,242,000</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dirty="0">
                          <a:effectLst/>
                          <a:latin typeface="+mn-lt"/>
                        </a:rPr>
                        <a:t>Amount to Debenture</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$6,423,090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2503262757"/>
                  </a:ext>
                </a:extLst>
              </a:tr>
              <a:tr h="314960">
                <a:tc>
                  <a:txBody>
                    <a:bodyPr/>
                    <a:lstStyle/>
                    <a:p>
                      <a:pPr marL="0" marR="0">
                        <a:lnSpc>
                          <a:spcPct val="150000"/>
                        </a:lnSpc>
                        <a:buNone/>
                      </a:pPr>
                      <a:r>
                        <a:rPr lang="en-US" sz="1200" b="1" dirty="0">
                          <a:effectLst/>
                          <a:latin typeface="+mn-lt"/>
                        </a:rPr>
                        <a:t>(A) Annual Debenture Payments*</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latin typeface="+mn-lt"/>
                        </a:rPr>
                        <a:t>$773,810</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(A) Annual Debenture Payments*</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$406,000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629645926"/>
                  </a:ext>
                </a:extLst>
              </a:tr>
              <a:tr h="321339">
                <a:tc>
                  <a:txBody>
                    <a:bodyPr/>
                    <a:lstStyle/>
                    <a:p>
                      <a:pPr marL="0" marR="0">
                        <a:lnSpc>
                          <a:spcPct val="150000"/>
                        </a:lnSpc>
                        <a:buNone/>
                      </a:pPr>
                      <a:r>
                        <a:rPr lang="en-US" sz="1200" b="1" dirty="0">
                          <a:effectLst/>
                          <a:latin typeface="+mn-lt"/>
                        </a:rPr>
                        <a:t>Tax Rate to fund Debenture**</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1.91%</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Tax Rate to fund Debenture**</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rPr>
                        <a:t>1.00%</a:t>
                      </a:r>
                      <a:endParaRPr lang="en-US" sz="1200" b="1">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75467734"/>
                  </a:ext>
                </a:extLst>
              </a:tr>
              <a:tr h="314960">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2653677187"/>
                  </a:ext>
                </a:extLst>
              </a:tr>
              <a:tr h="321339">
                <a:tc>
                  <a:txBody>
                    <a:bodyPr/>
                    <a:lstStyle/>
                    <a:p>
                      <a:pPr marL="0" marR="0">
                        <a:lnSpc>
                          <a:spcPct val="150000"/>
                        </a:lnSpc>
                        <a:buNone/>
                      </a:pPr>
                      <a:r>
                        <a:rPr lang="en-US" sz="1200" b="1">
                          <a:effectLst/>
                          <a:latin typeface="+mn-lt"/>
                        </a:rPr>
                        <a:t>(B) Operating Subsidy</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$543,452</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(B) Operating Subsidy</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 $543,452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1774847129"/>
                  </a:ext>
                </a:extLst>
              </a:tr>
              <a:tr h="321339">
                <a:tc>
                  <a:txBody>
                    <a:bodyPr/>
                    <a:lstStyle/>
                    <a:p>
                      <a:pPr marL="0" marR="0">
                        <a:lnSpc>
                          <a:spcPct val="150000"/>
                        </a:lnSpc>
                        <a:buNone/>
                      </a:pPr>
                      <a:r>
                        <a:rPr lang="en-US" sz="1200" b="1">
                          <a:effectLst/>
                          <a:latin typeface="+mn-lt"/>
                        </a:rPr>
                        <a:t>Tax Rate to Fund Subsidy</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1.34%</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Tax Rate to Fund Subsidy</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1.34%</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2020753253"/>
                  </a:ext>
                </a:extLst>
              </a:tr>
              <a:tr h="321339">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934846497"/>
                  </a:ext>
                </a:extLst>
              </a:tr>
              <a:tr h="314960">
                <a:tc>
                  <a:txBody>
                    <a:bodyPr/>
                    <a:lstStyle/>
                    <a:p>
                      <a:pPr marL="0" marR="0">
                        <a:lnSpc>
                          <a:spcPct val="150000"/>
                        </a:lnSpc>
                        <a:buNone/>
                      </a:pPr>
                      <a:r>
                        <a:rPr lang="en-US" sz="1200" b="1">
                          <a:effectLst/>
                          <a:latin typeface="+mn-lt"/>
                        </a:rPr>
                        <a:t>(C) Asset Renewal Requirements***</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$896,420</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(C) Asset Renewal Requirements***</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rPr>
                        <a:t>$896,420 </a:t>
                      </a:r>
                      <a:endParaRPr lang="en-US" sz="1200" b="1">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1673095814"/>
                  </a:ext>
                </a:extLst>
              </a:tr>
              <a:tr h="321339">
                <a:tc>
                  <a:txBody>
                    <a:bodyPr/>
                    <a:lstStyle/>
                    <a:p>
                      <a:pPr marL="0" marR="0">
                        <a:lnSpc>
                          <a:spcPct val="150000"/>
                        </a:lnSpc>
                        <a:buNone/>
                      </a:pPr>
                      <a:r>
                        <a:rPr lang="en-US" sz="1200" b="1">
                          <a:effectLst/>
                          <a:latin typeface="+mn-lt"/>
                        </a:rPr>
                        <a:t>Tax Rate to Fund AMP</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2.21%</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Tax Rate to Fund AMP</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2.21%</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084450690"/>
                  </a:ext>
                </a:extLst>
              </a:tr>
              <a:tr h="321339">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 </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3708244102"/>
                  </a:ext>
                </a:extLst>
              </a:tr>
              <a:tr h="314960">
                <a:tc>
                  <a:txBody>
                    <a:bodyPr/>
                    <a:lstStyle/>
                    <a:p>
                      <a:pPr marL="0" marR="0">
                        <a:lnSpc>
                          <a:spcPct val="150000"/>
                        </a:lnSpc>
                        <a:buNone/>
                      </a:pPr>
                      <a:r>
                        <a:rPr lang="en-US" sz="1200" b="1">
                          <a:effectLst/>
                          <a:latin typeface="+mn-lt"/>
                        </a:rPr>
                        <a:t>(A) + (B) + (C) Total Annual Payment</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$2,213,682</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a:effectLst/>
                          <a:latin typeface="+mn-lt"/>
                        </a:rPr>
                        <a:t>(A) + (B) + (C) Total Annual Payment</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$1,845,872 </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494738505"/>
                  </a:ext>
                </a:extLst>
              </a:tr>
              <a:tr h="314960">
                <a:tc>
                  <a:txBody>
                    <a:bodyPr/>
                    <a:lstStyle/>
                    <a:p>
                      <a:pPr marL="0" marR="0">
                        <a:lnSpc>
                          <a:spcPct val="150000"/>
                        </a:lnSpc>
                        <a:buNone/>
                      </a:pPr>
                      <a:r>
                        <a:rPr lang="en-US" sz="1200" b="1">
                          <a:effectLst/>
                          <a:latin typeface="+mn-lt"/>
                        </a:rPr>
                        <a:t>Tax Rate Required</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a:effectLst/>
                          <a:latin typeface="+mn-lt"/>
                        </a:rPr>
                        <a:t>5.45%</a:t>
                      </a:r>
                      <a:endParaRPr lang="en-US" sz="1200" b="1">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endParaRPr lang="en-US" sz="1200" b="1" dirty="0">
                        <a:effectLst/>
                        <a:latin typeface="+mn-lt"/>
                        <a:cs typeface="Arial" panose="020B0604020202020204" pitchFamily="34" charset="0"/>
                      </a:endParaRPr>
                    </a:p>
                  </a:txBody>
                  <a:tcPr marL="32743" marR="32743" marT="0" marB="0">
                    <a:solidFill>
                      <a:schemeClr val="bg1"/>
                    </a:solidFill>
                  </a:tcPr>
                </a:tc>
                <a:tc>
                  <a:txBody>
                    <a:bodyPr/>
                    <a:lstStyle/>
                    <a:p>
                      <a:pPr marL="0" marR="0">
                        <a:lnSpc>
                          <a:spcPct val="150000"/>
                        </a:lnSpc>
                        <a:buNone/>
                      </a:pPr>
                      <a:r>
                        <a:rPr lang="en-US" sz="1200" b="1" dirty="0">
                          <a:effectLst/>
                          <a:latin typeface="+mn-lt"/>
                        </a:rPr>
                        <a:t>Tax Rate Required</a:t>
                      </a:r>
                      <a:endParaRPr lang="en-US" sz="1200" b="1" dirty="0">
                        <a:effectLst/>
                        <a:latin typeface="+mn-lt"/>
                        <a:ea typeface="Calibri" panose="020F0502020204030204" pitchFamily="34" charset="0"/>
                        <a:cs typeface="Arial" panose="020B0604020202020204" pitchFamily="34" charset="0"/>
                      </a:endParaRPr>
                    </a:p>
                  </a:txBody>
                  <a:tcPr marL="32743" marR="32743" marT="0" marB="0">
                    <a:solidFill>
                      <a:schemeClr val="bg1"/>
                    </a:solidFill>
                  </a:tcPr>
                </a:tc>
                <a:tc>
                  <a:txBody>
                    <a:bodyPr/>
                    <a:lstStyle/>
                    <a:p>
                      <a:pPr marL="0" marR="0" algn="r">
                        <a:lnSpc>
                          <a:spcPct val="150000"/>
                        </a:lnSpc>
                        <a:buNone/>
                      </a:pPr>
                      <a:r>
                        <a:rPr lang="en-US" sz="1200" b="1" dirty="0">
                          <a:effectLst/>
                        </a:rPr>
                        <a:t>4.55%</a:t>
                      </a:r>
                      <a:endParaRPr lang="en-US" sz="1200" b="1" dirty="0">
                        <a:effectLst/>
                        <a:latin typeface="Arial" panose="020B0604020202020204" pitchFamily="34" charset="0"/>
                        <a:ea typeface="Calibri" panose="020F0502020204030204" pitchFamily="34" charset="0"/>
                        <a:cs typeface="Arial" panose="020B0604020202020204" pitchFamily="34" charset="0"/>
                      </a:endParaRPr>
                    </a:p>
                  </a:txBody>
                  <a:tcPr marL="32743" marR="32743" marT="0" marB="0">
                    <a:solidFill>
                      <a:schemeClr val="bg1"/>
                    </a:solidFill>
                  </a:tcPr>
                </a:tc>
                <a:extLst>
                  <a:ext uri="{0D108BD9-81ED-4DB2-BD59-A6C34878D82A}">
                    <a16:rowId xmlns:a16="http://schemas.microsoft.com/office/drawing/2014/main" val="84950527"/>
                  </a:ext>
                </a:extLst>
              </a:tr>
            </a:tbl>
          </a:graphicData>
        </a:graphic>
      </p:graphicFrame>
      <p:sp>
        <p:nvSpPr>
          <p:cNvPr id="4" name="Date Placeholder 3">
            <a:extLst>
              <a:ext uri="{FF2B5EF4-FFF2-40B4-BE49-F238E27FC236}">
                <a16:creationId xmlns:a16="http://schemas.microsoft.com/office/drawing/2014/main" id="{D8096BCB-D093-0D0B-52E9-6260C087CDFA}"/>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46B10D6A-1F18-B536-FAFC-F0BEBCF80396}"/>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DF9798A0-F059-B6D1-4C47-C9ACA64F084E}"/>
              </a:ext>
            </a:extLst>
          </p:cNvPr>
          <p:cNvSpPr>
            <a:spLocks noGrp="1"/>
          </p:cNvSpPr>
          <p:nvPr>
            <p:ph type="sldNum" sz="quarter" idx="12"/>
          </p:nvPr>
        </p:nvSpPr>
        <p:spPr/>
        <p:txBody>
          <a:bodyPr/>
          <a:lstStyle/>
          <a:p>
            <a:fld id="{8357D10F-C558-4684-ACD4-69A413E7BBA0}" type="slidenum">
              <a:rPr lang="en-US" smtClean="0"/>
              <a:t>8</a:t>
            </a:fld>
            <a:endParaRPr lang="en-US"/>
          </a:p>
        </p:txBody>
      </p:sp>
    </p:spTree>
    <p:extLst>
      <p:ext uri="{BB962C8B-B14F-4D97-AF65-F5344CB8AC3E}">
        <p14:creationId xmlns:p14="http://schemas.microsoft.com/office/powerpoint/2010/main" val="79772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D3933-0BFC-9E60-D4EB-53AACB248E69}"/>
              </a:ext>
            </a:extLst>
          </p:cNvPr>
          <p:cNvSpPr>
            <a:spLocks noGrp="1"/>
          </p:cNvSpPr>
          <p:nvPr>
            <p:ph type="title"/>
          </p:nvPr>
        </p:nvSpPr>
        <p:spPr>
          <a:xfrm>
            <a:off x="114300" y="833005"/>
            <a:ext cx="11785600" cy="1325563"/>
          </a:xfrm>
        </p:spPr>
        <p:txBody>
          <a:bodyPr/>
          <a:lstStyle/>
          <a:p>
            <a:r>
              <a:rPr lang="en-US" dirty="0"/>
              <a:t>Financial &amp; Asset Management Considerations</a:t>
            </a:r>
          </a:p>
        </p:txBody>
      </p:sp>
      <p:sp>
        <p:nvSpPr>
          <p:cNvPr id="3" name="Content Placeholder 2">
            <a:extLst>
              <a:ext uri="{FF2B5EF4-FFF2-40B4-BE49-F238E27FC236}">
                <a16:creationId xmlns:a16="http://schemas.microsoft.com/office/drawing/2014/main" id="{F1980B0A-3910-FB6A-4FEC-B0370DC4FF20}"/>
              </a:ext>
            </a:extLst>
          </p:cNvPr>
          <p:cNvSpPr>
            <a:spLocks noGrp="1"/>
          </p:cNvSpPr>
          <p:nvPr>
            <p:ph idx="1"/>
          </p:nvPr>
        </p:nvSpPr>
        <p:spPr>
          <a:xfrm>
            <a:off x="660400" y="1960418"/>
            <a:ext cx="10960100" cy="3683145"/>
          </a:xfrm>
        </p:spPr>
        <p:txBody>
          <a:bodyPr>
            <a:normAutofit fontScale="92500" lnSpcReduction="10000"/>
          </a:bodyPr>
          <a:lstStyle/>
          <a:p>
            <a:r>
              <a:rPr lang="en-US" dirty="0"/>
              <a:t>Big project – Not Town’s biggest (Water Plant is $270M)</a:t>
            </a:r>
          </a:p>
          <a:p>
            <a:pPr lvl="1"/>
            <a:r>
              <a:rPr lang="en-US" dirty="0"/>
              <a:t>Total annual land taxes about $40M; Annual expenditures about $150M</a:t>
            </a:r>
          </a:p>
          <a:p>
            <a:pPr lvl="1"/>
            <a:endParaRPr lang="en-US" dirty="0"/>
          </a:p>
          <a:p>
            <a:r>
              <a:rPr lang="en-US" dirty="0"/>
              <a:t>Asset Management funding renews asset eventually (75 years, with roof, mechanical systems sooner)</a:t>
            </a:r>
          </a:p>
          <a:p>
            <a:pPr lvl="1"/>
            <a:r>
              <a:rPr lang="en-US" dirty="0"/>
              <a:t>Could phase in, e.g. 5 to 25 years past opening</a:t>
            </a:r>
          </a:p>
          <a:p>
            <a:pPr lvl="1"/>
            <a:endParaRPr lang="en-US" dirty="0"/>
          </a:p>
          <a:p>
            <a:r>
              <a:rPr lang="en-US" dirty="0"/>
              <a:t>Options to fund are shown as a tax percent, however there are other options such as adjusting other services, new partnerships, memberships, redirection of other funding, etc.</a:t>
            </a:r>
          </a:p>
        </p:txBody>
      </p:sp>
      <p:sp>
        <p:nvSpPr>
          <p:cNvPr id="4" name="Date Placeholder 3">
            <a:extLst>
              <a:ext uri="{FF2B5EF4-FFF2-40B4-BE49-F238E27FC236}">
                <a16:creationId xmlns:a16="http://schemas.microsoft.com/office/drawing/2014/main" id="{3D2AC8F6-6A85-3C6B-E26D-95D04D83B8D6}"/>
              </a:ext>
            </a:extLst>
          </p:cNvPr>
          <p:cNvSpPr>
            <a:spLocks noGrp="1"/>
          </p:cNvSpPr>
          <p:nvPr>
            <p:ph type="dt" sz="half" idx="10"/>
          </p:nvPr>
        </p:nvSpPr>
        <p:spPr/>
        <p:txBody>
          <a:bodyPr/>
          <a:lstStyle/>
          <a:p>
            <a:fld id="{54F7B087-0DF7-4CCF-AA62-CB15DEA3FF26}" type="datetime1">
              <a:rPr lang="en-US" smtClean="0"/>
              <a:t>6/23/2025</a:t>
            </a:fld>
            <a:endParaRPr lang="en-US"/>
          </a:p>
        </p:txBody>
      </p:sp>
      <p:sp>
        <p:nvSpPr>
          <p:cNvPr id="5" name="Footer Placeholder 4">
            <a:extLst>
              <a:ext uri="{FF2B5EF4-FFF2-40B4-BE49-F238E27FC236}">
                <a16:creationId xmlns:a16="http://schemas.microsoft.com/office/drawing/2014/main" id="{29F6BAB7-99E9-0319-E9ED-B69EEFA31CEA}"/>
              </a:ext>
            </a:extLst>
          </p:cNvPr>
          <p:cNvSpPr>
            <a:spLocks noGrp="1"/>
          </p:cNvSpPr>
          <p:nvPr>
            <p:ph type="ftr" sz="quarter" idx="11"/>
          </p:nvPr>
        </p:nvSpPr>
        <p:spPr/>
        <p:txBody>
          <a:bodyPr/>
          <a:lstStyle/>
          <a:p>
            <a:r>
              <a:rPr lang="en-US"/>
              <a:t>TOWN OF COLLINGWOOD</a:t>
            </a:r>
            <a:endParaRPr lang="en-US" dirty="0"/>
          </a:p>
        </p:txBody>
      </p:sp>
      <p:sp>
        <p:nvSpPr>
          <p:cNvPr id="6" name="Slide Number Placeholder 5">
            <a:extLst>
              <a:ext uri="{FF2B5EF4-FFF2-40B4-BE49-F238E27FC236}">
                <a16:creationId xmlns:a16="http://schemas.microsoft.com/office/drawing/2014/main" id="{6E21F6E6-CEF3-00BC-BC56-72F3E110CE17}"/>
              </a:ext>
            </a:extLst>
          </p:cNvPr>
          <p:cNvSpPr>
            <a:spLocks noGrp="1"/>
          </p:cNvSpPr>
          <p:nvPr>
            <p:ph type="sldNum" sz="quarter" idx="12"/>
          </p:nvPr>
        </p:nvSpPr>
        <p:spPr/>
        <p:txBody>
          <a:bodyPr/>
          <a:lstStyle/>
          <a:p>
            <a:fld id="{8357D10F-C558-4684-ACD4-69A413E7BBA0}" type="slidenum">
              <a:rPr lang="en-US" smtClean="0"/>
              <a:t>9</a:t>
            </a:fld>
            <a:endParaRPr lang="en-US"/>
          </a:p>
        </p:txBody>
      </p:sp>
    </p:spTree>
    <p:extLst>
      <p:ext uri="{BB962C8B-B14F-4D97-AF65-F5344CB8AC3E}">
        <p14:creationId xmlns:p14="http://schemas.microsoft.com/office/powerpoint/2010/main" val="3858601757"/>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F56D84C2-D2C2-4085-95E3-AC5DF7BD81AF}" vid="{54B0FADE-C877-44C3-A229-2074DD3267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59C6A7C3E92FA488524877474DA4BFE" ma:contentTypeVersion="4" ma:contentTypeDescription="Create a new document." ma:contentTypeScope="" ma:versionID="5b988b46a6e4e62edb0c003775463f8a">
  <xsd:schema xmlns:xsd="http://www.w3.org/2001/XMLSchema" xmlns:xs="http://www.w3.org/2001/XMLSchema" xmlns:p="http://schemas.microsoft.com/office/2006/metadata/properties" xmlns:ns2="6ec250cb-3bba-4ea9-a5cb-3b4bbac145e5" targetNamespace="http://schemas.microsoft.com/office/2006/metadata/properties" ma:root="true" ma:fieldsID="97585eddbbf46d78e5afe7f9e865dfc0" ns2:_="">
    <xsd:import namespace="6ec250cb-3bba-4ea9-a5cb-3b4bbac145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c250cb-3bba-4ea9-a5cb-3b4bbac145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478F21-DB7F-4AC5-BB97-5DDC4A4A8CFA}">
  <ds:schemaRefs>
    <ds:schemaRef ds:uri="6ec250cb-3bba-4ea9-a5cb-3b4bbac145e5"/>
    <ds:schemaRef ds:uri="http://schemas.openxmlformats.org/package/2006/metadata/core-properties"/>
    <ds:schemaRef ds:uri="http://purl.org/dc/terms/"/>
    <ds:schemaRef ds:uri="http://schemas.microsoft.com/office/2006/documentManagement/types"/>
    <ds:schemaRef ds:uri="http://schemas.microsoft.com/office/2006/metadata/properties"/>
    <ds:schemaRef ds:uri="http://purl.org/dc/elements/1.1/"/>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09C1DE1D-8499-4944-97B4-961BB9E8EB74}">
  <ds:schemaRefs>
    <ds:schemaRef ds:uri="http://schemas.microsoft.com/sharepoint/v3/contenttype/forms"/>
  </ds:schemaRefs>
</ds:datastoreItem>
</file>

<file path=customXml/itemProps3.xml><?xml version="1.0" encoding="utf-8"?>
<ds:datastoreItem xmlns:ds="http://schemas.openxmlformats.org/officeDocument/2006/customXml" ds:itemID="{0BF7A2C5-065C-40F2-96D6-A12651B77F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c250cb-3bba-4ea9-a5cb-3b4bbac145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2024 Town of Collingwood Presentation Template</Template>
  <TotalTime>206</TotalTime>
  <Words>5932</Words>
  <Application>Microsoft Office PowerPoint</Application>
  <PresentationFormat>Widescreen</PresentationFormat>
  <Paragraphs>374</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Aptos</vt:lpstr>
      <vt:lpstr>Arial</vt:lpstr>
      <vt:lpstr>Theme1</vt:lpstr>
      <vt:lpstr>Arts Centre Proposal Next Steps</vt:lpstr>
      <vt:lpstr>Background</vt:lpstr>
      <vt:lpstr>Background Continued</vt:lpstr>
      <vt:lpstr>Background Continued</vt:lpstr>
      <vt:lpstr>Phase 3 Outcomes – Scope and Design</vt:lpstr>
      <vt:lpstr>Phase 3 Outcome – Site Considerations</vt:lpstr>
      <vt:lpstr>Financial Considerations</vt:lpstr>
      <vt:lpstr>PowerPoint Presentation</vt:lpstr>
      <vt:lpstr>Financial &amp; Asset Management Considerations</vt:lpstr>
      <vt:lpstr>Parking Considerations</vt:lpstr>
      <vt:lpstr>Project Governance</vt:lpstr>
      <vt:lpstr>Project Delivery Methodology</vt:lpstr>
      <vt:lpstr>Options and Next Steps</vt:lpstr>
      <vt:lpstr>Option 1 - Recommended</vt:lpstr>
      <vt:lpstr>Option 2 - Recommended</vt:lpstr>
      <vt:lpstr>Options Not Recommended</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Cubitt</dc:creator>
  <cp:lastModifiedBy>Karen Cubitt</cp:lastModifiedBy>
  <cp:revision>12</cp:revision>
  <cp:lastPrinted>2025-06-23T17:47:36Z</cp:lastPrinted>
  <dcterms:created xsi:type="dcterms:W3CDTF">2025-06-23T15:21:20Z</dcterms:created>
  <dcterms:modified xsi:type="dcterms:W3CDTF">2025-06-23T20:01:05Z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0x010100D59C6A7C3E92FA488524877474DA4BFE</vt:lpwstr>
  </property>
</Properties>
</file>